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41"/>
  </p:notesMasterIdLst>
  <p:handoutMasterIdLst>
    <p:handoutMasterId r:id="rId42"/>
  </p:handoutMasterIdLst>
  <p:sldIdLst>
    <p:sldId id="259" r:id="rId3"/>
    <p:sldId id="262" r:id="rId4"/>
    <p:sldId id="301" r:id="rId5"/>
    <p:sldId id="277" r:id="rId6"/>
    <p:sldId id="297" r:id="rId7"/>
    <p:sldId id="296" r:id="rId8"/>
    <p:sldId id="302" r:id="rId9"/>
    <p:sldId id="286" r:id="rId10"/>
    <p:sldId id="299" r:id="rId11"/>
    <p:sldId id="285" r:id="rId12"/>
    <p:sldId id="287" r:id="rId13"/>
    <p:sldId id="282" r:id="rId14"/>
    <p:sldId id="288" r:id="rId15"/>
    <p:sldId id="295" r:id="rId16"/>
    <p:sldId id="305" r:id="rId17"/>
    <p:sldId id="320" r:id="rId18"/>
    <p:sldId id="306" r:id="rId19"/>
    <p:sldId id="307" r:id="rId20"/>
    <p:sldId id="308" r:id="rId21"/>
    <p:sldId id="309" r:id="rId22"/>
    <p:sldId id="310" r:id="rId23"/>
    <p:sldId id="311" r:id="rId24"/>
    <p:sldId id="303" r:id="rId25"/>
    <p:sldId id="284" r:id="rId26"/>
    <p:sldId id="278" r:id="rId27"/>
    <p:sldId id="279" r:id="rId28"/>
    <p:sldId id="321" r:id="rId29"/>
    <p:sldId id="314" r:id="rId30"/>
    <p:sldId id="312" r:id="rId31"/>
    <p:sldId id="316" r:id="rId32"/>
    <p:sldId id="324" r:id="rId33"/>
    <p:sldId id="326" r:id="rId34"/>
    <p:sldId id="325" r:id="rId35"/>
    <p:sldId id="327" r:id="rId36"/>
    <p:sldId id="329" r:id="rId37"/>
    <p:sldId id="275" r:id="rId38"/>
    <p:sldId id="290" r:id="rId39"/>
    <p:sldId id="328" r:id="rId40"/>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Lst>
        </p14:section>
        <p14:section name="目录与章节过渡" id="{847108E3-22F3-4CD9-A82A-834291DC17F4}">
          <p14:sldIdLst>
            <p14:sldId id="262"/>
          </p14:sldIdLst>
        </p14:section>
        <p14:section name="内容页" id="{EB11151C-0E14-47B0-8218-1431BF894351}">
          <p14:sldIdLst>
            <p14:sldId id="301"/>
            <p14:sldId id="277"/>
            <p14:sldId id="297"/>
            <p14:sldId id="296"/>
            <p14:sldId id="302"/>
            <p14:sldId id="286"/>
            <p14:sldId id="299"/>
            <p14:sldId id="285"/>
            <p14:sldId id="287"/>
            <p14:sldId id="282"/>
            <p14:sldId id="288"/>
            <p14:sldId id="295"/>
            <p14:sldId id="305"/>
            <p14:sldId id="320"/>
            <p14:sldId id="306"/>
            <p14:sldId id="307"/>
            <p14:sldId id="308"/>
            <p14:sldId id="309"/>
            <p14:sldId id="310"/>
            <p14:sldId id="311"/>
            <p14:sldId id="303"/>
            <p14:sldId id="284"/>
            <p14:sldId id="278"/>
            <p14:sldId id="279"/>
            <p14:sldId id="321"/>
            <p14:sldId id="314"/>
            <p14:sldId id="312"/>
            <p14:sldId id="316"/>
            <p14:sldId id="324"/>
            <p14:sldId id="326"/>
            <p14:sldId id="325"/>
            <p14:sldId id="327"/>
            <p14:sldId id="329"/>
          </p14:sldIdLst>
        </p14:section>
        <p14:section name="封底" id="{843E591D-6EE2-4691-951C-C0C689F22170}">
          <p14:sldIdLst>
            <p14:sldId id="275"/>
            <p14:sldId id="290"/>
            <p14:sldId id="328"/>
          </p14:sldIdLst>
        </p14:section>
      </p14:sectionLst>
    </p:ex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70499" autoAdjust="0"/>
  </p:normalViewPr>
  <p:slideViewPr>
    <p:cSldViewPr snapToGrid="0" showGuides="1">
      <p:cViewPr varScale="1">
        <p:scale>
          <a:sx n="38" d="100"/>
          <a:sy n="38" d="100"/>
        </p:scale>
        <p:origin x="1334" y="43"/>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gs" Target="tags/tag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2021/12/17</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2021/12/17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Linux </a:t>
            </a:r>
            <a:r>
              <a:rPr lang="zh-CN" altLang="en-US" sz="1200" b="0" i="0" kern="1200" dirty="0">
                <a:solidFill>
                  <a:schemeClr val="tx1"/>
                </a:solidFill>
                <a:effectLst/>
                <a:latin typeface="+mn-lt"/>
                <a:ea typeface="+mn-ea"/>
                <a:cs typeface="+mn-cs"/>
              </a:rPr>
              <a:t>内核一直是实现监控</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可观测性、网络和安全功能的理想地方。 你可以添加一个模块，但是这样会在已有的层层抽象之上叠加新的抽象；容易发生运行时的错误导致内核崩溃、也很难调试。 </a:t>
            </a:r>
            <a:endParaRPr lang="en-US" altLang="zh-CN" sz="1200" b="0" i="0" kern="1200" dirty="0">
              <a:solidFill>
                <a:schemeClr val="tx1"/>
              </a:solidFill>
              <a:effectLst/>
              <a:latin typeface="+mn-lt"/>
              <a:ea typeface="+mn-ea"/>
              <a:cs typeface="+mn-cs"/>
            </a:endParaRPr>
          </a:p>
          <a:p>
            <a:r>
              <a:rPr lang="zh-CN" altLang="en-US" dirty="0"/>
              <a:t>而且很多时候其实你并不是需要一个模块，只是想获取已有的模块的信息。</a:t>
            </a:r>
            <a:endParaRPr lang="en-US" altLang="zh-CN"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4</a:t>
            </a:fld>
            <a:endParaRPr lang="zh-CN" altLang="en-US"/>
          </a:p>
        </p:txBody>
      </p:sp>
    </p:spTree>
    <p:extLst>
      <p:ext uri="{BB962C8B-B14F-4D97-AF65-F5344CB8AC3E}">
        <p14:creationId xmlns:p14="http://schemas.microsoft.com/office/powerpoint/2010/main" val="321635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提供了多语言的支持，图中是</a:t>
            </a:r>
            <a:r>
              <a:rPr lang="en-US" altLang="zh-CN" dirty="0"/>
              <a:t>go</a:t>
            </a:r>
            <a:r>
              <a:rPr lang="zh-CN" altLang="en-US" dirty="0"/>
              <a:t>，但是也有 </a:t>
            </a:r>
            <a:r>
              <a:rPr lang="en-US" altLang="zh-CN" dirty="0"/>
              <a:t>C++</a:t>
            </a:r>
            <a:r>
              <a:rPr lang="zh-CN" altLang="en-US" dirty="0"/>
              <a:t>（</a:t>
            </a:r>
            <a:r>
              <a:rPr lang="en-US" altLang="zh-CN" dirty="0" err="1"/>
              <a:t>libbpf</a:t>
            </a:r>
            <a:r>
              <a:rPr lang="zh-CN" altLang="en-US" dirty="0"/>
              <a:t>）、</a:t>
            </a:r>
            <a:r>
              <a:rPr lang="en-US" altLang="zh-CN" dirty="0"/>
              <a:t>Rust</a:t>
            </a:r>
            <a:r>
              <a:rPr lang="zh-CN" altLang="en-US" dirty="0"/>
              <a:t>（</a:t>
            </a:r>
            <a:r>
              <a:rPr lang="en-US" altLang="zh-CN" dirty="0" err="1"/>
              <a:t>libbpf-rs</a:t>
            </a:r>
            <a:r>
              <a:rPr lang="zh-CN" altLang="en-US" dirty="0"/>
              <a:t>）、</a:t>
            </a:r>
            <a:r>
              <a:rPr lang="en-US" altLang="zh-CN" dirty="0"/>
              <a:t>python</a:t>
            </a:r>
            <a:r>
              <a:rPr lang="zh-CN" altLang="en-US" dirty="0"/>
              <a:t>（</a:t>
            </a:r>
            <a:r>
              <a:rPr lang="en-US" altLang="zh-CN" dirty="0"/>
              <a:t>BCC</a:t>
            </a:r>
            <a:r>
              <a:rPr lang="zh-CN" altLang="en-US" dirty="0"/>
              <a:t>）等的支持</a:t>
            </a:r>
            <a:endParaRPr lang="en-US" altLang="zh-CN" dirty="0"/>
          </a:p>
          <a:p>
            <a:endParaRPr lang="en-US" altLang="zh-CN" dirty="0"/>
          </a:p>
          <a:p>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程序在内核中的执行总是</a:t>
            </a:r>
            <a:r>
              <a:rPr lang="zh-CN" altLang="en-US" sz="1200" b="1" i="0" kern="1200" dirty="0">
                <a:solidFill>
                  <a:schemeClr val="tx1"/>
                </a:solidFill>
                <a:effectLst/>
                <a:latin typeface="+mn-lt"/>
                <a:ea typeface="+mn-ea"/>
                <a:cs typeface="+mn-cs"/>
              </a:rPr>
              <a:t>事件驱动</a:t>
            </a:r>
            <a:r>
              <a:rPr lang="zh-CN" altLang="en-US" sz="1200" b="0" i="0" kern="1200" dirty="0">
                <a:solidFill>
                  <a:schemeClr val="tx1"/>
                </a:solidFill>
                <a:effectLst/>
                <a:latin typeface="+mn-lt"/>
                <a:ea typeface="+mn-ea"/>
                <a:cs typeface="+mn-cs"/>
              </a:rPr>
              <a:t>的！例如：</a:t>
            </a:r>
          </a:p>
          <a:p>
            <a:r>
              <a:rPr lang="zh-CN" altLang="en-US" sz="1200" b="0" i="0" kern="1200" dirty="0">
                <a:solidFill>
                  <a:schemeClr val="tx1"/>
                </a:solidFill>
                <a:effectLst/>
                <a:latin typeface="+mn-lt"/>
                <a:ea typeface="+mn-ea"/>
                <a:cs typeface="+mn-cs"/>
              </a:rPr>
              <a:t>如果网卡的 </a:t>
            </a:r>
            <a:r>
              <a:rPr lang="en-US" altLang="zh-CN" sz="1200" b="0" i="0" kern="1200" dirty="0">
                <a:solidFill>
                  <a:schemeClr val="tx1"/>
                </a:solidFill>
                <a:effectLst/>
                <a:latin typeface="+mn-lt"/>
                <a:ea typeface="+mn-ea"/>
                <a:cs typeface="+mn-cs"/>
              </a:rPr>
              <a:t>ingress </a:t>
            </a:r>
            <a:r>
              <a:rPr lang="zh-CN" altLang="en-US" sz="1200" b="0" i="0" kern="1200" dirty="0">
                <a:solidFill>
                  <a:schemeClr val="tx1"/>
                </a:solidFill>
                <a:effectLst/>
                <a:latin typeface="+mn-lt"/>
                <a:ea typeface="+mn-ea"/>
                <a:cs typeface="+mn-cs"/>
              </a:rPr>
              <a:t>路径上 </a:t>
            </a:r>
            <a:r>
              <a:rPr lang="en-US" altLang="zh-CN" sz="1200" b="0" i="0" kern="1200" dirty="0">
                <a:solidFill>
                  <a:schemeClr val="tx1"/>
                </a:solidFill>
                <a:effectLst/>
                <a:latin typeface="+mn-lt"/>
                <a:ea typeface="+mn-ea"/>
                <a:cs typeface="+mn-cs"/>
              </a:rPr>
              <a:t>attach </a:t>
            </a:r>
            <a:r>
              <a:rPr lang="zh-CN" altLang="en-US" sz="1200" b="0" i="0" kern="1200" dirty="0">
                <a:solidFill>
                  <a:schemeClr val="tx1"/>
                </a:solidFill>
                <a:effectLst/>
                <a:latin typeface="+mn-lt"/>
                <a:ea typeface="+mn-ea"/>
                <a:cs typeface="+mn-cs"/>
              </a:rPr>
              <a:t>了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程序，那当网卡收到包之后就会触发这 个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程序的执行。</a:t>
            </a:r>
          </a:p>
          <a:p>
            <a:r>
              <a:rPr lang="zh-CN" altLang="en-US" sz="1200" b="0" i="0" kern="1200" dirty="0">
                <a:solidFill>
                  <a:schemeClr val="tx1"/>
                </a:solidFill>
                <a:effectLst/>
                <a:latin typeface="+mn-lt"/>
                <a:ea typeface="+mn-ea"/>
                <a:cs typeface="+mn-cs"/>
              </a:rPr>
              <a:t>在某个</a:t>
            </a:r>
            <a:r>
              <a:rPr lang="zh-CN" altLang="en-US" sz="1200" b="1" i="0" kern="1200" dirty="0">
                <a:solidFill>
                  <a:schemeClr val="tx1"/>
                </a:solidFill>
                <a:effectLst/>
                <a:latin typeface="+mn-lt"/>
                <a:ea typeface="+mn-ea"/>
                <a:cs typeface="+mn-cs"/>
              </a:rPr>
              <a:t>有 </a:t>
            </a:r>
            <a:r>
              <a:rPr lang="en-US" altLang="zh-CN" sz="1200" b="1" i="0" kern="1200" dirty="0" err="1">
                <a:solidFill>
                  <a:schemeClr val="tx1"/>
                </a:solidFill>
                <a:effectLst/>
                <a:latin typeface="+mn-lt"/>
                <a:ea typeface="+mn-ea"/>
                <a:cs typeface="+mn-cs"/>
              </a:rPr>
              <a:t>kprobe</a:t>
            </a:r>
            <a:r>
              <a:rPr lang="en-US" altLang="zh-CN" sz="1200" b="1" i="0" kern="1200" dirty="0">
                <a:solidFill>
                  <a:schemeClr val="tx1"/>
                </a:solidFill>
                <a:effectLst/>
                <a:latin typeface="+mn-lt"/>
                <a:ea typeface="+mn-ea"/>
                <a:cs typeface="+mn-cs"/>
              </a:rPr>
              <a:t> </a:t>
            </a:r>
            <a:r>
              <a:rPr lang="zh-CN" altLang="en-US" sz="1200" b="1" i="0" kern="1200" dirty="0">
                <a:solidFill>
                  <a:schemeClr val="tx1"/>
                </a:solidFill>
                <a:effectLst/>
                <a:latin typeface="+mn-lt"/>
                <a:ea typeface="+mn-ea"/>
                <a:cs typeface="+mn-cs"/>
              </a:rPr>
              <a:t>探测点的内核地址</a:t>
            </a:r>
            <a:r>
              <a:rPr lang="zh-CN" altLang="en-US" sz="1200" b="0" i="0" kern="1200" baseline="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attach </a:t>
            </a:r>
            <a:r>
              <a:rPr lang="zh-CN" altLang="en-US" sz="1200" b="0" i="0" kern="1200" dirty="0">
                <a:solidFill>
                  <a:schemeClr val="tx1"/>
                </a:solidFill>
                <a:effectLst/>
                <a:latin typeface="+mn-lt"/>
                <a:ea typeface="+mn-ea"/>
                <a:cs typeface="+mn-cs"/>
              </a:rPr>
              <a:t>一段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程序后，当 内核执行到这个地址时会发生</a:t>
            </a:r>
            <a:r>
              <a:rPr lang="zh-CN" altLang="en-US" sz="1200" b="1" i="0" kern="1200" dirty="0">
                <a:solidFill>
                  <a:schemeClr val="tx1"/>
                </a:solidFill>
                <a:effectLst/>
                <a:latin typeface="+mn-lt"/>
                <a:ea typeface="+mn-ea"/>
                <a:cs typeface="+mn-cs"/>
              </a:rPr>
              <a:t>陷入</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trap</a:t>
            </a:r>
            <a:r>
              <a:rPr lang="zh-CN" altLang="en-US" sz="1200" b="0" i="0" kern="1200" dirty="0">
                <a:solidFill>
                  <a:schemeClr val="tx1"/>
                </a:solidFill>
                <a:effectLst/>
                <a:latin typeface="+mn-lt"/>
                <a:ea typeface="+mn-ea"/>
                <a:cs typeface="+mn-cs"/>
              </a:rPr>
              <a:t>），进而唤醒 </a:t>
            </a:r>
            <a:r>
              <a:rPr lang="en-US" altLang="zh-CN" sz="1200" b="1" i="0" kern="1200" dirty="0" err="1">
                <a:solidFill>
                  <a:schemeClr val="tx1"/>
                </a:solidFill>
                <a:effectLst/>
                <a:latin typeface="+mn-lt"/>
                <a:ea typeface="+mn-ea"/>
                <a:cs typeface="+mn-cs"/>
              </a:rPr>
              <a:t>kprobe</a:t>
            </a:r>
            <a:r>
              <a:rPr lang="en-US" altLang="zh-CN" sz="1200" b="1" i="0" kern="1200" dirty="0">
                <a:solidFill>
                  <a:schemeClr val="tx1"/>
                </a:solidFill>
                <a:effectLst/>
                <a:latin typeface="+mn-lt"/>
                <a:ea typeface="+mn-ea"/>
                <a:cs typeface="+mn-cs"/>
              </a:rPr>
              <a:t> </a:t>
            </a:r>
            <a:r>
              <a:rPr lang="zh-CN" altLang="en-US" sz="1200" b="1" i="0" kern="1200" dirty="0">
                <a:solidFill>
                  <a:schemeClr val="tx1"/>
                </a:solidFill>
                <a:effectLst/>
                <a:latin typeface="+mn-lt"/>
                <a:ea typeface="+mn-ea"/>
                <a:cs typeface="+mn-cs"/>
              </a:rPr>
              <a:t>的回调函数</a:t>
            </a:r>
            <a:r>
              <a:rPr lang="zh-CN" altLang="en-US" sz="1200" b="0" i="0" kern="1200" dirty="0">
                <a:solidFill>
                  <a:schemeClr val="tx1"/>
                </a:solidFill>
                <a:effectLst/>
                <a:latin typeface="+mn-lt"/>
                <a:ea typeface="+mn-ea"/>
                <a:cs typeface="+mn-cs"/>
              </a:rPr>
              <a:t>，后者又会触发 </a:t>
            </a:r>
            <a:r>
              <a:rPr lang="en-US" altLang="zh-CN" sz="1200" b="0" i="0" kern="1200" dirty="0">
                <a:solidFill>
                  <a:schemeClr val="tx1"/>
                </a:solidFill>
                <a:effectLst/>
                <a:latin typeface="+mn-lt"/>
                <a:ea typeface="+mn-ea"/>
                <a:cs typeface="+mn-cs"/>
              </a:rPr>
              <a:t>attach </a:t>
            </a:r>
            <a:r>
              <a:rPr lang="zh-CN" altLang="en-US" sz="1200" b="0" i="0" kern="1200" dirty="0">
                <a:solidFill>
                  <a:schemeClr val="tx1"/>
                </a:solidFill>
                <a:effectLst/>
                <a:latin typeface="+mn-lt"/>
                <a:ea typeface="+mn-ea"/>
                <a:cs typeface="+mn-cs"/>
              </a:rPr>
              <a:t>的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程序的执行。</a:t>
            </a:r>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14</a:t>
            </a:fld>
            <a:endParaRPr lang="zh-CN" altLang="en-US"/>
          </a:p>
        </p:txBody>
      </p:sp>
    </p:spTree>
    <p:extLst>
      <p:ext uri="{BB962C8B-B14F-4D97-AF65-F5344CB8AC3E}">
        <p14:creationId xmlns:p14="http://schemas.microsoft.com/office/powerpoint/2010/main" val="28731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15</a:t>
            </a:fld>
            <a:endParaRPr lang="zh-CN" altLang="en-US"/>
          </a:p>
        </p:txBody>
      </p:sp>
    </p:spTree>
    <p:extLst>
      <p:ext uri="{BB962C8B-B14F-4D97-AF65-F5344CB8AC3E}">
        <p14:creationId xmlns:p14="http://schemas.microsoft.com/office/powerpoint/2010/main" val="2103869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3F3F3F"/>
                </a:solidFill>
                <a:latin typeface="ibm-plex-sans"/>
              </a:rPr>
              <a:t>例如 </a:t>
            </a:r>
            <a:r>
              <a:rPr lang="en-US" altLang="zh-CN" dirty="0">
                <a:solidFill>
                  <a:srgbClr val="3F3F3F"/>
                </a:solidFill>
                <a:latin typeface="ibm-plex-sans"/>
              </a:rPr>
              <a:t>XDP </a:t>
            </a:r>
            <a:r>
              <a:rPr lang="zh-CN" altLang="en-US" dirty="0">
                <a:solidFill>
                  <a:srgbClr val="3F3F3F"/>
                </a:solidFill>
                <a:latin typeface="ibm-plex-sans"/>
              </a:rPr>
              <a:t>程序，参数是 </a:t>
            </a:r>
            <a:r>
              <a:rPr lang="en-US" altLang="zh-CN" dirty="0" err="1">
                <a:solidFill>
                  <a:srgbClr val="3F3F3F"/>
                </a:solidFill>
                <a:latin typeface="ibm-plex-sans"/>
              </a:rPr>
              <a:t>xdp_md</a:t>
            </a:r>
            <a:r>
              <a:rPr lang="en-US" altLang="zh-CN" dirty="0">
                <a:solidFill>
                  <a:srgbClr val="3F3F3F"/>
                </a:solidFill>
                <a:latin typeface="ibm-plex-sans"/>
              </a:rPr>
              <a:t> </a:t>
            </a:r>
            <a:r>
              <a:rPr lang="zh-CN" altLang="en-US" dirty="0">
                <a:solidFill>
                  <a:srgbClr val="3F3F3F"/>
                </a:solidFill>
                <a:latin typeface="ibm-plex-sans"/>
              </a:rPr>
              <a:t>结构体，其中包含了数据包开始和结束的指针、网卡编号、网卡队列编号等信息。</a:t>
            </a:r>
            <a:endParaRPr lang="en-US" altLang="zh-CN" dirty="0">
              <a:solidFill>
                <a:srgbClr val="3F3F3F"/>
              </a:solidFill>
              <a:latin typeface="ibm-plex-sans"/>
            </a:endParaRPr>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16</a:t>
            </a:fld>
            <a:endParaRPr lang="zh-CN" altLang="en-US"/>
          </a:p>
        </p:txBody>
      </p:sp>
    </p:spTree>
    <p:extLst>
      <p:ext uri="{BB962C8B-B14F-4D97-AF65-F5344CB8AC3E}">
        <p14:creationId xmlns:p14="http://schemas.microsoft.com/office/powerpoint/2010/main" val="29580241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JIT </a:t>
            </a:r>
            <a:r>
              <a:rPr lang="zh-CN" altLang="en-US" dirty="0"/>
              <a:t>编译器可以极大加速 </a:t>
            </a:r>
            <a:r>
              <a:rPr lang="en-US" altLang="zh-CN" dirty="0"/>
              <a:t>BPF </a:t>
            </a:r>
            <a:r>
              <a:rPr lang="zh-CN" altLang="en-US" dirty="0"/>
              <a:t>程序的执行，因为与解释器相比，它们可以降低每个指令的开销。通常，指令可以 </a:t>
            </a:r>
            <a:r>
              <a:rPr lang="en-US" altLang="zh-CN" dirty="0"/>
              <a:t>1:1 </a:t>
            </a:r>
            <a:r>
              <a:rPr lang="zh-CN" altLang="en-US" dirty="0"/>
              <a:t>映射到底层架构的原生指令。另外，这也会减少生成的可执行镜像的大小，因此对 </a:t>
            </a:r>
            <a:r>
              <a:rPr lang="en-US" altLang="zh-CN" dirty="0"/>
              <a:t>CPU </a:t>
            </a:r>
            <a:r>
              <a:rPr lang="zh-CN" altLang="en-US" dirty="0"/>
              <a:t>的指令缓存更友好。特别地，对于 </a:t>
            </a:r>
            <a:r>
              <a:rPr lang="en-US" altLang="zh-CN" dirty="0"/>
              <a:t>CISC </a:t>
            </a:r>
            <a:r>
              <a:rPr lang="zh-CN" altLang="en-US" dirty="0"/>
              <a:t>指令集（例如 </a:t>
            </a:r>
            <a:r>
              <a:rPr lang="en-US" altLang="zh-CN" dirty="0"/>
              <a:t>x86</a:t>
            </a:r>
            <a:r>
              <a:rPr lang="zh-CN" altLang="en-US" dirty="0"/>
              <a:t>），</a:t>
            </a:r>
            <a:r>
              <a:rPr lang="en-US" altLang="zh-CN" dirty="0"/>
              <a:t>JIT </a:t>
            </a:r>
            <a:r>
              <a:rPr lang="zh-CN" altLang="en-US" dirty="0"/>
              <a:t>做了很多特殊优化，目的是为给定的指令产生可能的最短操作码，以降低程序翻译过程所需的空间。</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17</a:t>
            </a:fld>
            <a:endParaRPr lang="zh-CN" altLang="en-US"/>
          </a:p>
        </p:txBody>
      </p:sp>
    </p:spTree>
    <p:extLst>
      <p:ext uri="{BB962C8B-B14F-4D97-AF65-F5344CB8AC3E}">
        <p14:creationId xmlns:p14="http://schemas.microsoft.com/office/powerpoint/2010/main" val="22600180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从最低位到最高位分别是：</a:t>
            </a:r>
          </a:p>
          <a:p>
            <a:r>
              <a:rPr lang="en-US" altLang="zh-CN" sz="1200" b="0" i="0" kern="1200" dirty="0">
                <a:solidFill>
                  <a:schemeClr val="tx1"/>
                </a:solidFill>
                <a:effectLst/>
                <a:latin typeface="+mn-lt"/>
                <a:ea typeface="+mn-ea"/>
                <a:cs typeface="+mn-cs"/>
              </a:rPr>
              <a:t>- 8 </a:t>
            </a:r>
            <a:r>
              <a:rPr lang="zh-CN" altLang="en-US" sz="1200" b="0" i="0" kern="1200" dirty="0">
                <a:solidFill>
                  <a:schemeClr val="tx1"/>
                </a:solidFill>
                <a:effectLst/>
                <a:latin typeface="+mn-lt"/>
                <a:ea typeface="+mn-ea"/>
                <a:cs typeface="+mn-cs"/>
              </a:rPr>
              <a:t>位的 </a:t>
            </a:r>
            <a:r>
              <a:rPr lang="en-US" altLang="zh-CN" sz="1200" b="0" i="0" kern="1200" dirty="0">
                <a:solidFill>
                  <a:schemeClr val="tx1"/>
                </a:solidFill>
                <a:effectLst/>
                <a:latin typeface="+mn-lt"/>
                <a:ea typeface="+mn-ea"/>
                <a:cs typeface="+mn-cs"/>
              </a:rPr>
              <a:t>opcode</a:t>
            </a:r>
            <a:r>
              <a:rPr lang="zh-CN" altLang="en-US" sz="1200" b="0" i="0" kern="1200" dirty="0">
                <a:solidFill>
                  <a:schemeClr val="tx1"/>
                </a:solidFill>
                <a:effectLst/>
                <a:latin typeface="+mn-lt"/>
                <a:ea typeface="+mn-ea"/>
                <a:cs typeface="+mn-cs"/>
              </a:rPr>
              <a:t>，有 </a:t>
            </a:r>
            <a:r>
              <a:rPr lang="en-US" altLang="zh-CN" sz="1200" b="0" i="0" kern="1200" dirty="0">
                <a:solidFill>
                  <a:schemeClr val="tx1"/>
                </a:solidFill>
                <a:effectLst/>
                <a:latin typeface="+mn-lt"/>
                <a:ea typeface="+mn-ea"/>
                <a:cs typeface="+mn-cs"/>
              </a:rPr>
              <a:t>BPF_X </a:t>
            </a:r>
            <a:r>
              <a:rPr lang="zh-CN" altLang="en-US" sz="1200" b="0" i="0" kern="1200" dirty="0">
                <a:solidFill>
                  <a:schemeClr val="tx1"/>
                </a:solidFill>
                <a:effectLst/>
                <a:latin typeface="+mn-lt"/>
                <a:ea typeface="+mn-ea"/>
                <a:cs typeface="+mn-cs"/>
              </a:rPr>
              <a:t>类型的基于寄存器的指令，也有 </a:t>
            </a:r>
            <a:r>
              <a:rPr lang="en-US" altLang="zh-CN" sz="1200" b="0" i="0" kern="1200" dirty="0">
                <a:solidFill>
                  <a:schemeClr val="tx1"/>
                </a:solidFill>
                <a:effectLst/>
                <a:latin typeface="+mn-lt"/>
                <a:ea typeface="+mn-ea"/>
                <a:cs typeface="+mn-cs"/>
              </a:rPr>
              <a:t>BPF_K </a:t>
            </a:r>
            <a:r>
              <a:rPr lang="zh-CN" altLang="en-US" sz="1200" b="0" i="0" kern="1200" dirty="0">
                <a:solidFill>
                  <a:schemeClr val="tx1"/>
                </a:solidFill>
                <a:effectLst/>
                <a:latin typeface="+mn-lt"/>
                <a:ea typeface="+mn-ea"/>
                <a:cs typeface="+mn-cs"/>
              </a:rPr>
              <a:t>类型的基于立即数的指令</a:t>
            </a:r>
          </a:p>
          <a:p>
            <a:r>
              <a:rPr lang="en-US" altLang="zh-CN" sz="1200" b="0" i="0" kern="1200" dirty="0">
                <a:solidFill>
                  <a:schemeClr val="tx1"/>
                </a:solidFill>
                <a:effectLst/>
                <a:latin typeface="+mn-lt"/>
                <a:ea typeface="+mn-ea"/>
                <a:cs typeface="+mn-cs"/>
              </a:rPr>
              <a:t>- 4 </a:t>
            </a:r>
            <a:r>
              <a:rPr lang="zh-CN" altLang="en-US" sz="1200" b="0" i="0" kern="1200" dirty="0">
                <a:solidFill>
                  <a:schemeClr val="tx1"/>
                </a:solidFill>
                <a:effectLst/>
                <a:latin typeface="+mn-lt"/>
                <a:ea typeface="+mn-ea"/>
                <a:cs typeface="+mn-cs"/>
              </a:rPr>
              <a:t>位的目标寄存器 </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dst</a:t>
            </a:r>
            <a:r>
              <a:rPr lang="en-US" altLang="zh-CN" sz="1200" b="0" i="0" kern="1200" dirty="0">
                <a:solidFill>
                  <a:schemeClr val="tx1"/>
                </a:solidFill>
                <a:effectLst/>
                <a:latin typeface="+mn-lt"/>
                <a:ea typeface="+mn-ea"/>
                <a:cs typeface="+mn-cs"/>
              </a:rPr>
              <a:t>)</a:t>
            </a:r>
          </a:p>
          <a:p>
            <a:r>
              <a:rPr lang="en-US" altLang="zh-CN" sz="1200" b="0" i="0" kern="1200" dirty="0">
                <a:solidFill>
                  <a:schemeClr val="tx1"/>
                </a:solidFill>
                <a:effectLst/>
                <a:latin typeface="+mn-lt"/>
                <a:ea typeface="+mn-ea"/>
                <a:cs typeface="+mn-cs"/>
              </a:rPr>
              <a:t>- 4 </a:t>
            </a:r>
            <a:r>
              <a:rPr lang="zh-CN" altLang="en-US" sz="1200" b="0" i="0" kern="1200" dirty="0">
                <a:solidFill>
                  <a:schemeClr val="tx1"/>
                </a:solidFill>
                <a:effectLst/>
                <a:latin typeface="+mn-lt"/>
                <a:ea typeface="+mn-ea"/>
                <a:cs typeface="+mn-cs"/>
              </a:rPr>
              <a:t>位的原始寄存器 </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src</a:t>
            </a:r>
            <a:r>
              <a:rPr lang="en-US" altLang="zh-CN" sz="1200" b="0" i="0" kern="1200" dirty="0">
                <a:solidFill>
                  <a:schemeClr val="tx1"/>
                </a:solidFill>
                <a:effectLst/>
                <a:latin typeface="+mn-lt"/>
                <a:ea typeface="+mn-ea"/>
                <a:cs typeface="+mn-cs"/>
              </a:rPr>
              <a:t>)</a:t>
            </a:r>
          </a:p>
          <a:p>
            <a:r>
              <a:rPr lang="en-US" altLang="zh-CN" sz="1200" b="0" i="0" kern="1200" dirty="0">
                <a:solidFill>
                  <a:schemeClr val="tx1"/>
                </a:solidFill>
                <a:effectLst/>
                <a:latin typeface="+mn-lt"/>
                <a:ea typeface="+mn-ea"/>
                <a:cs typeface="+mn-cs"/>
              </a:rPr>
              <a:t>- 16 </a:t>
            </a:r>
            <a:r>
              <a:rPr lang="zh-CN" altLang="en-US" sz="1200" b="0" i="0" kern="1200" dirty="0">
                <a:solidFill>
                  <a:schemeClr val="tx1"/>
                </a:solidFill>
                <a:effectLst/>
                <a:latin typeface="+mn-lt"/>
                <a:ea typeface="+mn-ea"/>
                <a:cs typeface="+mn-cs"/>
              </a:rPr>
              <a:t>位的偏移（有符号），是相对于栈、映射值（</a:t>
            </a:r>
            <a:r>
              <a:rPr lang="en-US" altLang="zh-CN" sz="1200" b="0" i="0" kern="1200" dirty="0">
                <a:solidFill>
                  <a:schemeClr val="tx1"/>
                </a:solidFill>
                <a:effectLst/>
                <a:latin typeface="+mn-lt"/>
                <a:ea typeface="+mn-ea"/>
                <a:cs typeface="+mn-cs"/>
              </a:rPr>
              <a:t>map values</a:t>
            </a:r>
            <a:r>
              <a:rPr lang="zh-CN" altLang="en-US" sz="1200" b="0" i="0" kern="1200" dirty="0">
                <a:solidFill>
                  <a:schemeClr val="tx1"/>
                </a:solidFill>
                <a:effectLst/>
                <a:latin typeface="+mn-lt"/>
                <a:ea typeface="+mn-ea"/>
                <a:cs typeface="+mn-cs"/>
              </a:rPr>
              <a:t>）、数据包（</a:t>
            </a:r>
            <a:r>
              <a:rPr lang="en-US" altLang="zh-CN" sz="1200" b="0" i="0" kern="1200" dirty="0">
                <a:solidFill>
                  <a:schemeClr val="tx1"/>
                </a:solidFill>
                <a:effectLst/>
                <a:latin typeface="+mn-lt"/>
                <a:ea typeface="+mn-ea"/>
                <a:cs typeface="+mn-cs"/>
              </a:rPr>
              <a:t>packet data</a:t>
            </a:r>
            <a:r>
              <a:rPr lang="zh-CN" altLang="en-US" sz="1200" b="0" i="0" kern="1200" dirty="0">
                <a:solidFill>
                  <a:schemeClr val="tx1"/>
                </a:solidFill>
                <a:effectLst/>
                <a:latin typeface="+mn-lt"/>
                <a:ea typeface="+mn-ea"/>
                <a:cs typeface="+mn-cs"/>
              </a:rPr>
              <a:t>）等的相对偏移量</a:t>
            </a:r>
          </a:p>
          <a:p>
            <a:r>
              <a:rPr lang="en-US" altLang="zh-CN" sz="1200" b="0" i="0" kern="1200" dirty="0">
                <a:solidFill>
                  <a:schemeClr val="tx1"/>
                </a:solidFill>
                <a:effectLst/>
                <a:latin typeface="+mn-lt"/>
                <a:ea typeface="+mn-ea"/>
                <a:cs typeface="+mn-cs"/>
              </a:rPr>
              <a:t>- 32 </a:t>
            </a:r>
            <a:r>
              <a:rPr lang="zh-CN" altLang="en-US" sz="1200" b="0" i="0" kern="1200" dirty="0">
                <a:solidFill>
                  <a:schemeClr val="tx1"/>
                </a:solidFill>
                <a:effectLst/>
                <a:latin typeface="+mn-lt"/>
                <a:ea typeface="+mn-ea"/>
                <a:cs typeface="+mn-cs"/>
              </a:rPr>
              <a:t>位的立即数 </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imm</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（有符号）</a:t>
            </a:r>
          </a:p>
          <a:p>
            <a:r>
              <a:rPr lang="zh-CN" altLang="en-US" sz="1200" b="0" i="0" kern="1200" dirty="0">
                <a:solidFill>
                  <a:schemeClr val="tx1"/>
                </a:solidFill>
                <a:effectLst/>
                <a:latin typeface="+mn-lt"/>
                <a:ea typeface="+mn-ea"/>
                <a:cs typeface="+mn-cs"/>
              </a:rPr>
              <a:t>大多数指令都不会使用所有的域，未被使用的部分就会被置为</a:t>
            </a:r>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a:t>
            </a:r>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18</a:t>
            </a:fld>
            <a:endParaRPr lang="zh-CN" altLang="en-US"/>
          </a:p>
        </p:txBody>
      </p:sp>
    </p:spTree>
    <p:extLst>
      <p:ext uri="{BB962C8B-B14F-4D97-AF65-F5344CB8AC3E}">
        <p14:creationId xmlns:p14="http://schemas.microsoft.com/office/powerpoint/2010/main" val="734386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Verifier </a:t>
            </a:r>
            <a:r>
              <a:rPr lang="zh-CN" altLang="en-US" dirty="0"/>
              <a:t>确保 </a:t>
            </a:r>
            <a:r>
              <a:rPr lang="en-US" altLang="zh-CN" dirty="0"/>
              <a:t>BPF</a:t>
            </a:r>
            <a:r>
              <a:rPr lang="en-US" altLang="zh-CN" baseline="0" dirty="0"/>
              <a:t> </a:t>
            </a:r>
            <a:r>
              <a:rPr lang="zh-CN" altLang="en-US" baseline="0" dirty="0"/>
              <a:t>是一定会终止的、是安全的、不会访问到非法内存地址、不会让内核崩溃；这也对 </a:t>
            </a:r>
            <a:r>
              <a:rPr lang="en-US" altLang="zh-CN" baseline="0" dirty="0"/>
              <a:t>BPF </a:t>
            </a:r>
            <a:r>
              <a:rPr lang="zh-CN" altLang="en-US" baseline="0" dirty="0"/>
              <a:t>程序本身做出了一些限制。</a:t>
            </a:r>
            <a:endParaRPr lang="en-US" altLang="zh-CN" baseline="0" dirty="0"/>
          </a:p>
          <a:p>
            <a:endParaRPr lang="en-US" altLang="zh-CN" baseline="0" dirty="0"/>
          </a:p>
          <a:p>
            <a:r>
              <a:rPr lang="zh-CN" altLang="en-US" baseline="0" dirty="0"/>
              <a:t>当然也不一定是安全的，</a:t>
            </a:r>
            <a:r>
              <a:rPr lang="en-US" altLang="zh-CN" baseline="0" dirty="0"/>
              <a:t>19</a:t>
            </a:r>
            <a:r>
              <a:rPr lang="zh-CN" altLang="en-US" baseline="0" dirty="0"/>
              <a:t>年 </a:t>
            </a:r>
            <a:r>
              <a:rPr lang="en-US" altLang="zh-CN" baseline="0" dirty="0"/>
              <a:t>SP </a:t>
            </a:r>
            <a:r>
              <a:rPr lang="zh-CN" altLang="en-US" baseline="0" dirty="0"/>
              <a:t>有一篇很著名的文章，就在 </a:t>
            </a:r>
            <a:r>
              <a:rPr lang="en-US" altLang="zh-CN" baseline="0" dirty="0"/>
              <a:t>eBPF</a:t>
            </a:r>
            <a:r>
              <a:rPr lang="zh-CN" altLang="en-US" baseline="0" dirty="0"/>
              <a:t> </a:t>
            </a:r>
            <a:r>
              <a:rPr lang="en-US" altLang="zh-CN" baseline="0" dirty="0"/>
              <a:t>JIT </a:t>
            </a:r>
            <a:r>
              <a:rPr lang="zh-CN" altLang="en-US" baseline="0" dirty="0"/>
              <a:t>上做了实验。攻击方法很巧妙，</a:t>
            </a:r>
            <a:r>
              <a:rPr lang="en-US" altLang="zh-CN" baseline="0" dirty="0"/>
              <a:t>CPU</a:t>
            </a:r>
            <a:r>
              <a:rPr lang="zh-CN" altLang="en-US" baseline="0" dirty="0"/>
              <a:t>会对条件做预测，因此可以先在条件判断上给一个合法断言；之后给一个非法断言，此时使用非法内存地址，</a:t>
            </a:r>
            <a:r>
              <a:rPr lang="en-US" altLang="zh-CN" baseline="0" dirty="0"/>
              <a:t>CPU</a:t>
            </a:r>
            <a:r>
              <a:rPr lang="zh-CN" altLang="en-US" baseline="0" dirty="0"/>
              <a:t>会执行这一步，之后发现做错了，会消除预测错误的副作用，但是</a:t>
            </a:r>
            <a:r>
              <a:rPr lang="en-US" altLang="zh-CN" baseline="0" dirty="0"/>
              <a:t>cache</a:t>
            </a:r>
            <a:r>
              <a:rPr lang="zh-CN" altLang="en-US" baseline="0" dirty="0"/>
              <a:t>没有被更新，读取到非法地址的数据仍然在</a:t>
            </a:r>
            <a:r>
              <a:rPr lang="en-US" altLang="zh-CN" baseline="0" dirty="0"/>
              <a:t>cache</a:t>
            </a:r>
            <a:r>
              <a:rPr lang="zh-CN" altLang="en-US" baseline="0" dirty="0"/>
              <a:t>中。因此理论上可以拿到任意地址的数据。</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19</a:t>
            </a:fld>
            <a:endParaRPr lang="zh-CN" altLang="en-US"/>
          </a:p>
        </p:txBody>
      </p:sp>
    </p:spTree>
    <p:extLst>
      <p:ext uri="{BB962C8B-B14F-4D97-AF65-F5344CB8AC3E}">
        <p14:creationId xmlns:p14="http://schemas.microsoft.com/office/powerpoint/2010/main" val="1830619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另外一个例子是， 轻量级隧道（</a:t>
            </a:r>
            <a:r>
              <a:rPr lang="en-US" altLang="zh-CN" dirty="0"/>
              <a:t>lightweight tunneling </a:t>
            </a:r>
            <a:r>
              <a:rPr lang="zh-CN" altLang="en-US" dirty="0"/>
              <a:t>）使用的封装和解封装（</a:t>
            </a:r>
            <a:r>
              <a:rPr lang="en-US" altLang="zh-CN" dirty="0"/>
              <a:t>Encapsulation and </a:t>
            </a:r>
            <a:r>
              <a:rPr lang="en-US" altLang="zh-CN" dirty="0" err="1"/>
              <a:t>decapsulation</a:t>
            </a:r>
            <a:r>
              <a:rPr lang="zh-CN" altLang="en-US" dirty="0"/>
              <a:t>）辅助函数，只能被更低的 </a:t>
            </a:r>
            <a:r>
              <a:rPr lang="en-US" altLang="zh-CN" dirty="0" err="1"/>
              <a:t>tc</a:t>
            </a:r>
            <a:r>
              <a:rPr lang="en-US" altLang="zh-CN" dirty="0"/>
              <a:t> </a:t>
            </a:r>
            <a:r>
              <a:rPr lang="zh-CN" altLang="en-US" dirty="0"/>
              <a:t>层（</a:t>
            </a:r>
            <a:r>
              <a:rPr lang="en-US" altLang="zh-CN" dirty="0"/>
              <a:t>lower </a:t>
            </a:r>
            <a:r>
              <a:rPr lang="en-US" altLang="zh-CN" dirty="0" err="1"/>
              <a:t>tc</a:t>
            </a:r>
            <a:r>
              <a:rPr lang="en-US" altLang="zh-CN" dirty="0"/>
              <a:t> layers</a:t>
            </a:r>
            <a:r>
              <a:rPr lang="zh-CN" altLang="en-US" dirty="0"/>
              <a:t>）使用。</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20</a:t>
            </a:fld>
            <a:endParaRPr lang="zh-CN" altLang="en-US"/>
          </a:p>
        </p:txBody>
      </p:sp>
    </p:spTree>
    <p:extLst>
      <p:ext uri="{BB962C8B-B14F-4D97-AF65-F5344CB8AC3E}">
        <p14:creationId xmlns:p14="http://schemas.microsoft.com/office/powerpoint/2010/main" val="3653990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种类很多，比如：</a:t>
            </a:r>
          </a:p>
          <a:p>
            <a:r>
              <a:rPr lang="en-US" altLang="zh-CN" sz="1200" b="0" i="0" kern="1200" dirty="0">
                <a:solidFill>
                  <a:schemeClr val="tx1"/>
                </a:solidFill>
                <a:effectLst/>
                <a:latin typeface="+mn-lt"/>
                <a:ea typeface="+mn-ea"/>
                <a:cs typeface="+mn-cs"/>
              </a:rPr>
              <a:t>BPF_MAP_TYPE_HASH</a:t>
            </a:r>
          </a:p>
          <a:p>
            <a:r>
              <a:rPr lang="en-US" altLang="zh-CN" sz="1200" b="0" i="0" kern="1200" dirty="0">
                <a:solidFill>
                  <a:schemeClr val="tx1"/>
                </a:solidFill>
                <a:effectLst/>
                <a:latin typeface="+mn-lt"/>
                <a:ea typeface="+mn-ea"/>
                <a:cs typeface="+mn-cs"/>
              </a:rPr>
              <a:t>BPF_MAP_TYPE_ARRAY</a:t>
            </a:r>
          </a:p>
          <a:p>
            <a:r>
              <a:rPr lang="en-US" altLang="zh-CN" sz="1200" b="0" i="0" kern="1200" dirty="0">
                <a:solidFill>
                  <a:schemeClr val="tx1"/>
                </a:solidFill>
                <a:effectLst/>
                <a:latin typeface="+mn-lt"/>
                <a:ea typeface="+mn-ea"/>
                <a:cs typeface="+mn-cs"/>
              </a:rPr>
              <a:t>BPF_MAP_TYPE_LRU_HASH</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21</a:t>
            </a:fld>
            <a:endParaRPr lang="zh-CN" altLang="en-US"/>
          </a:p>
        </p:txBody>
      </p:sp>
    </p:spTree>
    <p:extLst>
      <p:ext uri="{BB962C8B-B14F-4D97-AF65-F5344CB8AC3E}">
        <p14:creationId xmlns:p14="http://schemas.microsoft.com/office/powerpoint/2010/main" val="369195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更加方便地在多个进程间共享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程序和 </a:t>
            </a:r>
            <a:r>
              <a:rPr lang="en-US" altLang="zh-CN" sz="1200" b="0" i="0" kern="1200" dirty="0">
                <a:solidFill>
                  <a:schemeClr val="tx1"/>
                </a:solidFill>
                <a:effectLst/>
                <a:latin typeface="+mn-lt"/>
                <a:ea typeface="+mn-ea"/>
                <a:cs typeface="+mn-cs"/>
              </a:rPr>
              <a:t>BPF Map</a:t>
            </a:r>
            <a:r>
              <a:rPr lang="zh-CN" altLang="en-US" sz="1200" b="0" i="0" kern="1200" dirty="0">
                <a:solidFill>
                  <a:schemeClr val="tx1"/>
                </a:solidFill>
                <a:effectLst/>
                <a:latin typeface="+mn-lt"/>
                <a:ea typeface="+mn-ea"/>
                <a:cs typeface="+mn-cs"/>
              </a:rPr>
              <a:t>，做数据持久化。</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22</a:t>
            </a:fld>
            <a:endParaRPr lang="zh-CN" altLang="en-US"/>
          </a:p>
        </p:txBody>
      </p:sp>
    </p:spTree>
    <p:extLst>
      <p:ext uri="{BB962C8B-B14F-4D97-AF65-F5344CB8AC3E}">
        <p14:creationId xmlns:p14="http://schemas.microsoft.com/office/powerpoint/2010/main" val="39592322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CONEXT 18</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24</a:t>
            </a:fld>
            <a:endParaRPr lang="zh-CN" altLang="en-US"/>
          </a:p>
        </p:txBody>
      </p:sp>
    </p:spTree>
    <p:extLst>
      <p:ext uri="{BB962C8B-B14F-4D97-AF65-F5344CB8AC3E}">
        <p14:creationId xmlns:p14="http://schemas.microsoft.com/office/powerpoint/2010/main" val="2950726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可以看到发展趋势是非侵入式的，因为这意味着更高的开发效率和内核的稳定性</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5</a:t>
            </a:fld>
            <a:endParaRPr lang="zh-CN" altLang="en-US"/>
          </a:p>
        </p:txBody>
      </p:sp>
    </p:spTree>
    <p:extLst>
      <p:ext uri="{BB962C8B-B14F-4D97-AF65-F5344CB8AC3E}">
        <p14:creationId xmlns:p14="http://schemas.microsoft.com/office/powerpoint/2010/main" val="959565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dirty="0">
                <a:solidFill>
                  <a:schemeClr val="tx1"/>
                </a:solidFill>
                <a:effectLst/>
                <a:latin typeface="+mn-lt"/>
                <a:ea typeface="+mn-ea"/>
                <a:cs typeface="+mn-cs"/>
              </a:rPr>
              <a:t>XDP </a:t>
            </a:r>
            <a:r>
              <a:rPr lang="zh-CN" altLang="en-US" sz="1200" b="1" i="0" kern="1200" dirty="0">
                <a:solidFill>
                  <a:schemeClr val="tx1"/>
                </a:solidFill>
                <a:effectLst/>
                <a:latin typeface="+mn-lt"/>
                <a:ea typeface="+mn-ea"/>
                <a:cs typeface="+mn-cs"/>
              </a:rPr>
              <a:t>和 </a:t>
            </a:r>
            <a:r>
              <a:rPr lang="en-US" altLang="zh-CN" sz="1200" b="1" i="0" kern="1200" dirty="0">
                <a:solidFill>
                  <a:schemeClr val="tx1"/>
                </a:solidFill>
                <a:effectLst/>
                <a:latin typeface="+mn-lt"/>
                <a:ea typeface="+mn-ea"/>
                <a:cs typeface="+mn-cs"/>
              </a:rPr>
              <a:t>Linux </a:t>
            </a:r>
            <a:r>
              <a:rPr lang="zh-CN" altLang="en-US" sz="1200" b="1" i="0" kern="1200" dirty="0">
                <a:solidFill>
                  <a:schemeClr val="tx1"/>
                </a:solidFill>
                <a:effectLst/>
                <a:latin typeface="+mn-lt"/>
                <a:ea typeface="+mn-ea"/>
                <a:cs typeface="+mn-cs"/>
              </a:rPr>
              <a:t>网络栈耦合在一起，在包到达时，网卡设备驱动会运行挂载的</a:t>
            </a:r>
            <a:r>
              <a:rPr lang="zh-CN" altLang="en-US" sz="1200" b="1" i="0" kern="1200" baseline="0" dirty="0">
                <a:solidFill>
                  <a:schemeClr val="tx1"/>
                </a:solidFill>
                <a:effectLst/>
                <a:latin typeface="+mn-lt"/>
                <a:ea typeface="+mn-ea"/>
                <a:cs typeface="+mn-cs"/>
              </a:rPr>
              <a:t> </a:t>
            </a:r>
            <a:r>
              <a:rPr lang="en-US" altLang="zh-CN" sz="1200" b="1" i="0" kern="1200" baseline="0" dirty="0">
                <a:solidFill>
                  <a:schemeClr val="tx1"/>
                </a:solidFill>
                <a:effectLst/>
                <a:latin typeface="+mn-lt"/>
                <a:ea typeface="+mn-ea"/>
                <a:cs typeface="+mn-cs"/>
              </a:rPr>
              <a:t>XDP eBPF </a:t>
            </a:r>
            <a:r>
              <a:rPr lang="zh-CN" altLang="en-US" sz="1200" b="1" i="0" kern="1200" baseline="0" dirty="0">
                <a:solidFill>
                  <a:schemeClr val="tx1"/>
                </a:solidFill>
                <a:effectLst/>
                <a:latin typeface="+mn-lt"/>
                <a:ea typeface="+mn-ea"/>
                <a:cs typeface="+mn-cs"/>
              </a:rPr>
              <a:t>程序，程序运行后，会返回 </a:t>
            </a:r>
            <a:r>
              <a:rPr lang="en-US" altLang="zh-CN" sz="1200" b="1" i="0" kern="1200" baseline="0" dirty="0">
                <a:solidFill>
                  <a:schemeClr val="tx1"/>
                </a:solidFill>
                <a:effectLst/>
                <a:latin typeface="+mn-lt"/>
                <a:ea typeface="+mn-ea"/>
                <a:cs typeface="+mn-cs"/>
              </a:rPr>
              <a:t>XDP Action </a:t>
            </a:r>
            <a:r>
              <a:rPr lang="zh-CN" altLang="en-US" sz="1200" b="1" i="0" kern="1200" baseline="0" dirty="0">
                <a:solidFill>
                  <a:schemeClr val="tx1"/>
                </a:solidFill>
                <a:effectLst/>
                <a:latin typeface="+mn-lt"/>
                <a:ea typeface="+mn-ea"/>
                <a:cs typeface="+mn-cs"/>
              </a:rPr>
              <a:t>告知驱动接下来如何处理该包。</a:t>
            </a: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1"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mn-lt"/>
                <a:ea typeface="+mn-ea"/>
                <a:cs typeface="+mn-cs"/>
              </a:rPr>
              <a:t>如果是继续沿着协议栈传输，还可以继续触发挂载的 </a:t>
            </a:r>
            <a:r>
              <a:rPr lang="en-US" altLang="zh-CN" sz="1200" b="1" i="0" kern="1200" dirty="0">
                <a:solidFill>
                  <a:schemeClr val="tx1"/>
                </a:solidFill>
                <a:effectLst/>
                <a:latin typeface="+mn-lt"/>
                <a:ea typeface="+mn-ea"/>
                <a:cs typeface="+mn-cs"/>
              </a:rPr>
              <a:t>TC BPF</a:t>
            </a:r>
            <a:r>
              <a:rPr lang="zh-CN" altLang="en-US" sz="1200" b="1" i="0" kern="1200" dirty="0">
                <a:solidFill>
                  <a:schemeClr val="tx1"/>
                </a:solidFill>
                <a:effectLst/>
                <a:latin typeface="+mn-lt"/>
                <a:ea typeface="+mn-ea"/>
                <a:cs typeface="+mn-cs"/>
              </a:rPr>
              <a:t>。不同的</a:t>
            </a:r>
            <a:r>
              <a:rPr lang="zh-CN" altLang="en-US" sz="1200" b="1" i="0" kern="1200" baseline="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eBPF </a:t>
            </a:r>
            <a:r>
              <a:rPr lang="zh-CN" altLang="en-US" sz="1200" b="1" i="0" kern="1200" dirty="0">
                <a:solidFill>
                  <a:schemeClr val="tx1"/>
                </a:solidFill>
                <a:effectLst/>
                <a:latin typeface="+mn-lt"/>
                <a:ea typeface="+mn-ea"/>
                <a:cs typeface="+mn-cs"/>
              </a:rPr>
              <a:t>程序可以通过 </a:t>
            </a:r>
            <a:r>
              <a:rPr lang="en-US" altLang="zh-CN" sz="1200" b="1" i="0" kern="1200" dirty="0">
                <a:solidFill>
                  <a:schemeClr val="tx1"/>
                </a:solidFill>
                <a:effectLst/>
                <a:latin typeface="+mn-lt"/>
                <a:ea typeface="+mn-ea"/>
                <a:cs typeface="+mn-cs"/>
              </a:rPr>
              <a:t>BPF maps</a:t>
            </a:r>
            <a:r>
              <a:rPr lang="zh-CN" altLang="en-US" sz="1200" b="1" i="0" kern="1200" dirty="0">
                <a:solidFill>
                  <a:schemeClr val="tx1"/>
                </a:solidFill>
                <a:effectLst/>
                <a:latin typeface="+mn-lt"/>
                <a:ea typeface="+mn-ea"/>
                <a:cs typeface="+mn-cs"/>
              </a:rPr>
              <a:t> 相互交流。这张图只展示了 </a:t>
            </a:r>
            <a:r>
              <a:rPr lang="en-US" altLang="zh-CN" sz="1200" b="1" i="0" kern="1200" dirty="0">
                <a:solidFill>
                  <a:schemeClr val="tx1"/>
                </a:solidFill>
                <a:effectLst/>
                <a:latin typeface="+mn-lt"/>
                <a:ea typeface="+mn-ea"/>
                <a:cs typeface="+mn-cs"/>
              </a:rPr>
              <a:t>ingress path</a:t>
            </a:r>
            <a:r>
              <a:rPr lang="zh-CN" altLang="en-US" sz="1200" b="1" i="0" kern="1200" dirty="0">
                <a:solidFill>
                  <a:schemeClr val="tx1"/>
                </a:solidFill>
                <a:effectLst/>
                <a:latin typeface="+mn-lt"/>
                <a:ea typeface="+mn-ea"/>
                <a:cs typeface="+mn-cs"/>
              </a:rPr>
              <a:t>。</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再次回顾这几个 </a:t>
            </a:r>
            <a:r>
              <a:rPr lang="en-US" altLang="zh-CN" dirty="0"/>
              <a:t>Action </a:t>
            </a:r>
            <a:r>
              <a:rPr lang="zh-CN" altLang="en-US" dirty="0"/>
              <a:t>选项：</a:t>
            </a:r>
            <a:endParaRPr lang="en-US" altLang="zh-CN" dirty="0"/>
          </a:p>
          <a:p>
            <a:r>
              <a:rPr lang="en-US" altLang="zh-CN" dirty="0"/>
              <a:t>DROP</a:t>
            </a:r>
            <a:r>
              <a:rPr lang="zh-CN" altLang="en-US" dirty="0"/>
              <a:t>：这样可以节省很多资源，对于 </a:t>
            </a:r>
            <a:r>
              <a:rPr lang="en-US" altLang="zh-CN" dirty="0" err="1"/>
              <a:t>DDoS</a:t>
            </a:r>
            <a:r>
              <a:rPr lang="en-US" altLang="zh-CN" dirty="0"/>
              <a:t> mitigation </a:t>
            </a:r>
            <a:r>
              <a:rPr lang="zh-CN" altLang="en-US" dirty="0"/>
              <a:t>或通用目的防火墙程序来说这尤其有用。</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PASS</a:t>
            </a:r>
            <a:r>
              <a:rPr lang="zh-CN" altLang="en-US" dirty="0"/>
              <a:t>：同时，当前正在处理这个包的 </a:t>
            </a:r>
            <a:r>
              <a:rPr lang="en-US" altLang="zh-CN" dirty="0"/>
              <a:t>CPU </a:t>
            </a:r>
            <a:r>
              <a:rPr lang="zh-CN" altLang="en-US" dirty="0"/>
              <a:t>会分配一个 </a:t>
            </a:r>
            <a:r>
              <a:rPr lang="en-US" altLang="zh-CN" dirty="0"/>
              <a:t>socket buffer </a:t>
            </a:r>
            <a:r>
              <a:rPr lang="zh-CN" altLang="en-US" dirty="0"/>
              <a:t>（</a:t>
            </a:r>
            <a:r>
              <a:rPr lang="en-US" altLang="zh-CN" dirty="0" err="1"/>
              <a:t>skb</a:t>
            </a:r>
            <a:r>
              <a:rPr lang="zh-CN" altLang="en-US" dirty="0"/>
              <a:t>），做一些初始化，然后将其送到 </a:t>
            </a:r>
            <a:r>
              <a:rPr lang="en-US" altLang="zh-CN" dirty="0"/>
              <a:t>GRO </a:t>
            </a:r>
            <a:r>
              <a:rPr lang="zh-CN" altLang="en-US" dirty="0"/>
              <a:t>引擎。这是没有 </a:t>
            </a:r>
            <a:r>
              <a:rPr lang="en-US" altLang="zh-CN" dirty="0"/>
              <a:t>XDP </a:t>
            </a:r>
            <a:r>
              <a:rPr lang="zh-CN" altLang="en-US" dirty="0"/>
              <a:t>时默认的包处理行为是一样的。</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TX</a:t>
            </a:r>
            <a:r>
              <a:rPr lang="zh-CN" altLang="en-US" dirty="0"/>
              <a:t>：对 于实现防火墙</a:t>
            </a:r>
            <a:r>
              <a:rPr lang="en-US" altLang="zh-CN" dirty="0"/>
              <a:t>+</a:t>
            </a:r>
            <a:r>
              <a:rPr lang="zh-CN" altLang="en-US" dirty="0"/>
              <a:t>负载均衡的程序来说这非常有用，因为这些部署了 </a:t>
            </a:r>
            <a:r>
              <a:rPr lang="en-US" altLang="zh-CN" dirty="0"/>
              <a:t>BPF </a:t>
            </a:r>
            <a:r>
              <a:rPr lang="zh-CN" altLang="en-US" dirty="0"/>
              <a:t>的节点可以作为一 个 </a:t>
            </a:r>
            <a:r>
              <a:rPr lang="en-US" altLang="zh-CN" dirty="0"/>
              <a:t>hairpin </a:t>
            </a:r>
            <a:r>
              <a:rPr lang="zh-CN" altLang="en-US" dirty="0"/>
              <a:t>（发卡模式，从同一个设备进去再出来）模式的负载均衡器集群，将收到的包在 </a:t>
            </a:r>
            <a:r>
              <a:rPr lang="en-US" altLang="zh-CN" dirty="0"/>
              <a:t>XDP BPF </a:t>
            </a:r>
            <a:r>
              <a:rPr lang="zh-CN" altLang="en-US" dirty="0"/>
              <a:t>程序中重写（</a:t>
            </a:r>
            <a:r>
              <a:rPr lang="en-US" altLang="zh-CN" dirty="0"/>
              <a:t>rewrite</a:t>
            </a:r>
            <a:r>
              <a:rPr lang="zh-CN" altLang="en-US" dirty="0"/>
              <a:t>）之后直接发送回去。</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REDIRECT</a:t>
            </a:r>
            <a:r>
              <a:rPr lang="zh-CN" altLang="en-US" dirty="0"/>
              <a:t>：也就是说，当前执行 </a:t>
            </a:r>
            <a:r>
              <a:rPr lang="en-US" altLang="zh-CN" dirty="0"/>
              <a:t>XDP </a:t>
            </a:r>
            <a:r>
              <a:rPr lang="zh-CN" altLang="en-US" dirty="0"/>
              <a:t>程序的 </a:t>
            </a:r>
            <a:r>
              <a:rPr lang="en-US" altLang="zh-CN" dirty="0"/>
              <a:t>CPU </a:t>
            </a:r>
            <a:r>
              <a:rPr lang="zh-CN" altLang="en-US" dirty="0"/>
              <a:t>可以将这个包交给某个远端 </a:t>
            </a:r>
            <a:r>
              <a:rPr lang="en-US" altLang="zh-CN" dirty="0"/>
              <a:t>CPU</a:t>
            </a:r>
            <a:r>
              <a:rPr lang="zh-CN" altLang="en-US" dirty="0"/>
              <a:t>，由后者将这个包送到更上层的内核栈，当前 </a:t>
            </a:r>
            <a:r>
              <a:rPr lang="en-US" altLang="zh-CN" dirty="0"/>
              <a:t>CPU </a:t>
            </a:r>
            <a:r>
              <a:rPr lang="zh-CN" altLang="en-US" dirty="0"/>
              <a:t>则继 续在这个网卡执行接收和处理包的任务。这和 </a:t>
            </a:r>
            <a:r>
              <a:rPr lang="en-US" altLang="zh-CN" dirty="0"/>
              <a:t>XDP_PASS </a:t>
            </a:r>
            <a:r>
              <a:rPr lang="zh-CN" altLang="en-US" dirty="0"/>
              <a:t>类似，但当前 </a:t>
            </a:r>
            <a:r>
              <a:rPr lang="en-US" altLang="zh-CN" dirty="0"/>
              <a:t>CPU </a:t>
            </a:r>
            <a:r>
              <a:rPr lang="zh-CN" altLang="en-US" dirty="0"/>
              <a:t>不用去 做将包送到内核协议栈的准备工作（分配 </a:t>
            </a:r>
            <a:r>
              <a:rPr lang="en-US" altLang="zh-CN" dirty="0" err="1"/>
              <a:t>skb</a:t>
            </a:r>
            <a:r>
              <a:rPr lang="zh-CN" altLang="en-US" dirty="0"/>
              <a:t>，初始化等等），这部分开销还是很大的。</a:t>
            </a: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ABORTED</a:t>
            </a:r>
            <a:r>
              <a:rPr lang="zh-CN" altLang="en-US" dirty="0"/>
              <a:t>：其行为和 </a:t>
            </a:r>
            <a:r>
              <a:rPr lang="en-US" altLang="zh-CN" dirty="0"/>
              <a:t>XDP_DROP</a:t>
            </a:r>
            <a:r>
              <a:rPr lang="zh-CN" altLang="en-US" dirty="0"/>
              <a:t>类似，但 </a:t>
            </a:r>
            <a:r>
              <a:rPr lang="en-US" altLang="zh-CN" dirty="0"/>
              <a:t>XDP_ABORTED </a:t>
            </a:r>
            <a:r>
              <a:rPr lang="zh-CN" altLang="en-US" dirty="0"/>
              <a:t>会经过 </a:t>
            </a:r>
            <a:r>
              <a:rPr lang="en-US" altLang="zh-CN" dirty="0" err="1"/>
              <a:t>trace_xdp_exception</a:t>
            </a:r>
            <a:r>
              <a:rPr lang="en-US" altLang="zh-CN" dirty="0"/>
              <a:t> </a:t>
            </a:r>
            <a:r>
              <a:rPr lang="en-US" altLang="zh-CN" dirty="0" err="1"/>
              <a:t>tracepoint</a:t>
            </a:r>
            <a:r>
              <a:rPr lang="zh-CN" altLang="en-US" dirty="0"/>
              <a:t>，因此可以通过 </a:t>
            </a:r>
            <a:r>
              <a:rPr lang="en-US" altLang="zh-CN" dirty="0"/>
              <a:t>tracing </a:t>
            </a:r>
            <a:r>
              <a:rPr lang="zh-CN" altLang="en-US" dirty="0"/>
              <a:t>工具来监控这种非正常行为。</a:t>
            </a:r>
          </a:p>
          <a:p>
            <a:endParaRPr lang="zh-CN" altLang="en-US" dirty="0"/>
          </a:p>
          <a:p>
            <a:pPr marL="0" marR="0" indent="0" algn="l" defTabSz="914400" rtl="0" eaLnBrk="1" fontAlgn="auto" latinLnBrk="0" hangingPunct="1">
              <a:lnSpc>
                <a:spcPct val="100000"/>
              </a:lnSpc>
              <a:spcBef>
                <a:spcPts val="0"/>
              </a:spcBef>
              <a:spcAft>
                <a:spcPts val="0"/>
              </a:spcAft>
              <a:buClrTx/>
              <a:buSzTx/>
              <a:buFontTx/>
              <a:buNone/>
              <a:tabLst/>
              <a:defRPr/>
            </a:pPr>
            <a:br>
              <a:rPr lang="en-US" altLang="zh-CN" dirty="0"/>
            </a:b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25</a:t>
            </a:fld>
            <a:endParaRPr lang="zh-CN" altLang="en-US"/>
          </a:p>
        </p:txBody>
      </p:sp>
    </p:spTree>
    <p:extLst>
      <p:ext uri="{BB962C8B-B14F-4D97-AF65-F5344CB8AC3E}">
        <p14:creationId xmlns:p14="http://schemas.microsoft.com/office/powerpoint/2010/main" val="23073070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a:solidFill>
                  <a:schemeClr val="tx1"/>
                </a:solidFill>
                <a:effectLst/>
                <a:latin typeface="+mn-lt"/>
                <a:ea typeface="+mn-ea"/>
                <a:cs typeface="+mn-cs"/>
              </a:rPr>
              <a:t>当包到达时，程序开始解包，解析首部，提取出需要的信息。然后阅读或更新得到的信息。这几个过程可以循环进行。最后，根据返回值转发。</a:t>
            </a:r>
            <a:endParaRPr lang="zh-CN" altLang="en-US" dirty="0"/>
          </a:p>
          <a:p>
            <a:endParaRPr lang="en-US" altLang="zh-CN" dirty="0"/>
          </a:p>
          <a:p>
            <a:r>
              <a:rPr lang="en-US" altLang="zh-CN" dirty="0"/>
              <a:t>Context Object</a:t>
            </a:r>
            <a:r>
              <a:rPr lang="zh-CN" altLang="en-US" dirty="0"/>
              <a:t>就是 </a:t>
            </a:r>
            <a:r>
              <a:rPr lang="en-US" altLang="zh-CN" dirty="0"/>
              <a:t>XDP </a:t>
            </a:r>
            <a:r>
              <a:rPr lang="zh-CN" altLang="en-US" dirty="0"/>
              <a:t>函数接收的参数，存放包的信息。通过 </a:t>
            </a:r>
            <a:r>
              <a:rPr lang="en-US" altLang="zh-CN" dirty="0"/>
              <a:t>Kernel Helper </a:t>
            </a:r>
            <a:r>
              <a:rPr lang="zh-CN" altLang="en-US" dirty="0"/>
              <a:t>和内核交流（也就是可以复用内核中的函数），通过 </a:t>
            </a:r>
            <a:r>
              <a:rPr lang="en-US" altLang="zh-CN" dirty="0" err="1"/>
              <a:t>bpf</a:t>
            </a:r>
            <a:r>
              <a:rPr lang="en-US" altLang="zh-CN" dirty="0"/>
              <a:t> maps </a:t>
            </a:r>
            <a:r>
              <a:rPr lang="zh-CN" altLang="en-US" dirty="0"/>
              <a:t>和用户空间、其他 </a:t>
            </a:r>
            <a:r>
              <a:rPr lang="en-US" altLang="zh-CN" dirty="0"/>
              <a:t>BPF </a:t>
            </a:r>
            <a:r>
              <a:rPr lang="zh-CN" altLang="en-US" dirty="0"/>
              <a:t>程序通信。</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26</a:t>
            </a:fld>
            <a:endParaRPr lang="zh-CN" altLang="en-US"/>
          </a:p>
        </p:txBody>
      </p:sp>
    </p:spTree>
    <p:extLst>
      <p:ext uri="{BB962C8B-B14F-4D97-AF65-F5344CB8AC3E}">
        <p14:creationId xmlns:p14="http://schemas.microsoft.com/office/powerpoint/2010/main" val="3393735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27</a:t>
            </a:fld>
            <a:endParaRPr lang="zh-CN" altLang="en-US"/>
          </a:p>
        </p:txBody>
      </p:sp>
    </p:spTree>
    <p:extLst>
      <p:ext uri="{BB962C8B-B14F-4D97-AF65-F5344CB8AC3E}">
        <p14:creationId xmlns:p14="http://schemas.microsoft.com/office/powerpoint/2010/main" val="514997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28</a:t>
            </a:fld>
            <a:endParaRPr lang="zh-CN" altLang="en-US"/>
          </a:p>
        </p:txBody>
      </p:sp>
    </p:spTree>
    <p:extLst>
      <p:ext uri="{BB962C8B-B14F-4D97-AF65-F5344CB8AC3E}">
        <p14:creationId xmlns:p14="http://schemas.microsoft.com/office/powerpoint/2010/main" val="23949959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Native</a:t>
            </a:r>
          </a:p>
          <a:p>
            <a:r>
              <a:rPr lang="zh-CN" altLang="en-US" dirty="0"/>
              <a:t>大部分广泛使用的 </a:t>
            </a:r>
            <a:r>
              <a:rPr lang="en-US" altLang="zh-CN" dirty="0"/>
              <a:t>10G </a:t>
            </a:r>
            <a:r>
              <a:rPr lang="zh-CN" altLang="en-US" dirty="0"/>
              <a:t>及更高速的网卡都已经支持这种模式 。</a:t>
            </a:r>
            <a:endParaRPr lang="en-US" altLang="zh-CN" dirty="0"/>
          </a:p>
          <a:p>
            <a:endParaRPr lang="en-US" altLang="zh-CN" dirty="0"/>
          </a:p>
          <a:p>
            <a:r>
              <a:rPr lang="en-US" altLang="zh-CN" dirty="0"/>
              <a:t>Offloaded</a:t>
            </a:r>
          </a:p>
          <a:p>
            <a:r>
              <a:rPr lang="zh-CN" altLang="en-US" dirty="0"/>
              <a:t>这种 </a:t>
            </a:r>
            <a:r>
              <a:rPr lang="en-US" altLang="zh-CN" dirty="0"/>
              <a:t>offload </a:t>
            </a:r>
            <a:r>
              <a:rPr lang="zh-CN" altLang="en-US" dirty="0"/>
              <a:t>通常由智能网卡实现，这些网卡有多线程、多核流处理器（</a:t>
            </a:r>
            <a:r>
              <a:rPr lang="en-US" altLang="zh-CN" dirty="0"/>
              <a:t>flow processors</a:t>
            </a:r>
            <a:r>
              <a:rPr lang="zh-CN" altLang="en-US" dirty="0"/>
              <a:t>）。支持 </a:t>
            </a:r>
            <a:r>
              <a:rPr lang="en-US" altLang="zh-CN" dirty="0"/>
              <a:t>offloaded XDP </a:t>
            </a:r>
            <a:r>
              <a:rPr lang="zh-CN" altLang="en-US" dirty="0"/>
              <a:t>模式的驱动通常也支持 </a:t>
            </a:r>
            <a:r>
              <a:rPr lang="en-US" altLang="zh-CN" dirty="0"/>
              <a:t>native XDP </a:t>
            </a:r>
            <a:r>
              <a:rPr lang="zh-CN" altLang="en-US" dirty="0"/>
              <a:t>模式，因为 </a:t>
            </a:r>
            <a:r>
              <a:rPr lang="en-US" altLang="zh-CN" dirty="0"/>
              <a:t>BPF </a:t>
            </a:r>
            <a:r>
              <a:rPr lang="zh-CN" altLang="en-US" dirty="0"/>
              <a:t>辅助函数可 能目前还只支持后者。</a:t>
            </a:r>
          </a:p>
          <a:p>
            <a:endParaRPr lang="en-US" altLang="zh-CN" dirty="0"/>
          </a:p>
          <a:p>
            <a:r>
              <a:rPr lang="en-US" altLang="zh-CN" dirty="0"/>
              <a:t>Generic</a:t>
            </a:r>
            <a:endParaRPr lang="zh-CN" altLang="en-US" dirty="0"/>
          </a:p>
          <a:p>
            <a:r>
              <a:rPr lang="zh-CN" altLang="en-US" dirty="0"/>
              <a:t>这种设置主要面向的是用内核的 </a:t>
            </a:r>
            <a:r>
              <a:rPr lang="en-US" altLang="zh-CN" dirty="0"/>
              <a:t>XDP API </a:t>
            </a:r>
            <a:r>
              <a:rPr lang="zh-CN" altLang="en-US" dirty="0"/>
              <a:t>来编写和测试程序的开发者，并且无法达到 前面两种模式能达到的性能。对于在生产环境使用 </a:t>
            </a:r>
            <a:r>
              <a:rPr lang="en-US" altLang="zh-CN" dirty="0"/>
              <a:t>XDP</a:t>
            </a:r>
            <a:r>
              <a:rPr lang="zh-CN" altLang="en-US" dirty="0"/>
              <a:t>，推荐要么选择 </a:t>
            </a:r>
            <a:r>
              <a:rPr lang="en-US" altLang="zh-CN" dirty="0"/>
              <a:t>native </a:t>
            </a:r>
            <a:r>
              <a:rPr lang="zh-CN" altLang="en-US" dirty="0"/>
              <a:t>要么选择 </a:t>
            </a:r>
            <a:r>
              <a:rPr lang="en-US" altLang="zh-CN" dirty="0"/>
              <a:t>offloaded </a:t>
            </a:r>
            <a:r>
              <a:rPr lang="zh-CN" altLang="en-US" dirty="0"/>
              <a:t>模式。</a:t>
            </a:r>
          </a:p>
          <a:p>
            <a:r>
              <a:rPr lang="zh-CN" altLang="en-US" dirty="0"/>
              <a:t>开发板板载网卡是只支持</a:t>
            </a:r>
            <a:r>
              <a:rPr lang="en-US" altLang="zh-CN" dirty="0"/>
              <a:t>generic</a:t>
            </a:r>
            <a:r>
              <a:rPr lang="zh-CN" altLang="en-US" dirty="0"/>
              <a:t>模式的</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29</a:t>
            </a:fld>
            <a:endParaRPr lang="zh-CN" altLang="en-US"/>
          </a:p>
        </p:txBody>
      </p:sp>
    </p:spTree>
    <p:extLst>
      <p:ext uri="{BB962C8B-B14F-4D97-AF65-F5344CB8AC3E}">
        <p14:creationId xmlns:p14="http://schemas.microsoft.com/office/powerpoint/2010/main" val="4223469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 防火墙策略：例如，作为 </a:t>
            </a:r>
            <a:r>
              <a:rPr lang="en-US" altLang="zh-CN" dirty="0"/>
              <a:t>standalone </a:t>
            </a:r>
            <a:r>
              <a:rPr lang="zh-CN" altLang="en-US" dirty="0"/>
              <a:t>设备（例如通过 </a:t>
            </a:r>
            <a:r>
              <a:rPr lang="en-US" altLang="zh-CN" dirty="0"/>
              <a:t>XDP_TX </a:t>
            </a:r>
            <a:r>
              <a:rPr lang="zh-CN" altLang="en-US" dirty="0"/>
              <a:t>清洗流量）；或者广泛部署在节点 上，保护节点的安全（通过 </a:t>
            </a:r>
            <a:r>
              <a:rPr lang="en-US" altLang="zh-CN" dirty="0"/>
              <a:t>XDP_PASS </a:t>
            </a:r>
            <a:r>
              <a:rPr lang="zh-CN" altLang="en-US" dirty="0"/>
              <a:t>或 </a:t>
            </a:r>
            <a:r>
              <a:rPr lang="en-US" altLang="zh-CN" dirty="0" err="1"/>
              <a:t>cpumap</a:t>
            </a:r>
            <a:r>
              <a:rPr lang="en-US" altLang="zh-CN" dirty="0"/>
              <a:t> XDP_REDIRECT </a:t>
            </a:r>
            <a:r>
              <a:rPr lang="zh-CN" altLang="en-US" dirty="0"/>
              <a:t>允许“好流量”经 过）。</a:t>
            </a:r>
            <a:endParaRPr lang="en-US" altLang="zh-CN" dirty="0"/>
          </a:p>
          <a:p>
            <a:endParaRPr lang="en-US" altLang="zh-CN" dirty="0"/>
          </a:p>
          <a:p>
            <a:r>
              <a:rPr lang="zh-CN" altLang="en-US" dirty="0"/>
              <a:t>转发：</a:t>
            </a:r>
            <a:endParaRPr lang="en-US" altLang="zh-CN" dirty="0"/>
          </a:p>
          <a:p>
            <a:r>
              <a:rPr lang="en-US" altLang="zh-CN" dirty="0"/>
              <a:t>XDP </a:t>
            </a:r>
            <a:r>
              <a:rPr lang="zh-CN" altLang="en-US" dirty="0"/>
              <a:t>官方例子中有一个直接使用 </a:t>
            </a:r>
            <a:r>
              <a:rPr lang="en-US" altLang="zh-CN" dirty="0"/>
              <a:t>XDP </a:t>
            </a:r>
            <a:r>
              <a:rPr lang="zh-CN" altLang="en-US" dirty="0"/>
              <a:t>回复 </a:t>
            </a:r>
            <a:r>
              <a:rPr lang="en-US" altLang="zh-CN" dirty="0" err="1"/>
              <a:t>icmp</a:t>
            </a:r>
            <a:r>
              <a:rPr lang="zh-CN" altLang="en-US" baseline="0" dirty="0"/>
              <a:t> 报文。</a:t>
            </a:r>
            <a:endParaRPr lang="zh-CN" altLang="en-US" dirty="0"/>
          </a:p>
          <a:p>
            <a:r>
              <a:rPr lang="zh-CN" altLang="en-US" dirty="0"/>
              <a:t>利用 </a:t>
            </a:r>
            <a:r>
              <a:rPr lang="en-US" altLang="zh-CN" dirty="0"/>
              <a:t>XDP_TX </a:t>
            </a:r>
            <a:r>
              <a:rPr lang="zh-CN" altLang="en-US" dirty="0"/>
              <a:t>能够实现 </a:t>
            </a:r>
            <a:r>
              <a:rPr lang="en-US" altLang="zh-CN" dirty="0" err="1"/>
              <a:t>hairpinned</a:t>
            </a:r>
            <a:r>
              <a:rPr lang="zh-CN" altLang="en-US" dirty="0"/>
              <a:t>（发卡）模式的负载均衡器，这种均衡器能够 在接收到包的网卡再次将包发送出去，而 </a:t>
            </a:r>
            <a:r>
              <a:rPr lang="en-US" altLang="zh-CN" dirty="0"/>
              <a:t>XDP_REDIRECT </a:t>
            </a:r>
            <a:r>
              <a:rPr lang="zh-CN" altLang="en-US" dirty="0"/>
              <a:t>动作能够将包转发到另一个 网卡然后发送出去。</a:t>
            </a:r>
          </a:p>
          <a:p>
            <a:r>
              <a:rPr lang="en-US" altLang="zh-CN" dirty="0"/>
              <a:t>XDP_REDIRECT </a:t>
            </a:r>
            <a:r>
              <a:rPr lang="zh-CN" altLang="en-US" dirty="0"/>
              <a:t>返回码还可以和 </a:t>
            </a:r>
            <a:r>
              <a:rPr lang="en-US" altLang="zh-CN" dirty="0"/>
              <a:t>BPF </a:t>
            </a:r>
            <a:r>
              <a:rPr lang="en-US" altLang="zh-CN" dirty="0" err="1"/>
              <a:t>cpumap</a:t>
            </a:r>
            <a:r>
              <a:rPr lang="en-US" altLang="zh-CN" dirty="0"/>
              <a:t> </a:t>
            </a:r>
            <a:r>
              <a:rPr lang="zh-CN" altLang="en-US" dirty="0"/>
              <a:t>一起使用，对那些目标是本机协议栈、 将由 </a:t>
            </a:r>
            <a:r>
              <a:rPr lang="en-US" altLang="zh-CN" dirty="0"/>
              <a:t>non-XDP </a:t>
            </a:r>
            <a:r>
              <a:rPr lang="zh-CN" altLang="en-US" dirty="0"/>
              <a:t>的远端（</a:t>
            </a:r>
            <a:r>
              <a:rPr lang="en-US" altLang="zh-CN" dirty="0"/>
              <a:t>remote</a:t>
            </a:r>
            <a:r>
              <a:rPr lang="zh-CN" altLang="en-US" dirty="0"/>
              <a:t>）</a:t>
            </a:r>
            <a:r>
              <a:rPr lang="en-US" altLang="zh-CN" dirty="0"/>
              <a:t>CPU </a:t>
            </a:r>
            <a:r>
              <a:rPr lang="zh-CN" altLang="en-US" dirty="0"/>
              <a:t>处理的包进行负载均衡。</a:t>
            </a:r>
            <a:endParaRPr lang="en-US" altLang="zh-CN" dirty="0"/>
          </a:p>
          <a:p>
            <a:endParaRPr lang="en-US" altLang="zh-CN" dirty="0"/>
          </a:p>
          <a:p>
            <a:r>
              <a:rPr lang="zh-CN" altLang="en-US" dirty="0"/>
              <a:t>监控：</a:t>
            </a:r>
          </a:p>
          <a:p>
            <a:r>
              <a:rPr lang="zh-CN" altLang="en-US" dirty="0"/>
              <a:t>这还可以用于流分析和监控，对每个流的初始数据进行分析，一旦确定是正常流量，这个流随后的流量就会跳过这个监控。感谢 </a:t>
            </a:r>
            <a:r>
              <a:rPr lang="en-US" altLang="zh-CN" dirty="0"/>
              <a:t>BPF </a:t>
            </a:r>
            <a:r>
              <a:rPr lang="zh-CN" altLang="en-US" dirty="0"/>
              <a:t>带来的灵活性，这使得我们可以实现任何形式 的自定义监控或采用。</a:t>
            </a:r>
          </a:p>
          <a:p>
            <a:endParaRPr lang="zh-CN" altLang="en-US" dirty="0"/>
          </a:p>
          <a:p>
            <a:r>
              <a:rPr lang="zh-CN" altLang="en-US" dirty="0"/>
              <a:t>栈前处理：</a:t>
            </a:r>
            <a:endParaRPr lang="en-US" altLang="zh-CN" dirty="0"/>
          </a:p>
          <a:p>
            <a:r>
              <a:rPr lang="zh-CN" altLang="en-US" dirty="0"/>
              <a:t>例如假如我们已经知道某台节点只接受 </a:t>
            </a:r>
            <a:r>
              <a:rPr lang="en-US" altLang="zh-CN" dirty="0"/>
              <a:t>TCP </a:t>
            </a:r>
            <a:r>
              <a:rPr lang="zh-CN" altLang="en-US" dirty="0"/>
              <a:t>流量，那任 何 </a:t>
            </a:r>
            <a:r>
              <a:rPr lang="en-US" altLang="zh-CN" dirty="0"/>
              <a:t>UDP</a:t>
            </a:r>
            <a:r>
              <a:rPr lang="zh-CN" altLang="en-US" dirty="0"/>
              <a:t>、</a:t>
            </a:r>
            <a:r>
              <a:rPr lang="en-US" altLang="zh-CN" dirty="0"/>
              <a:t>SCTP </a:t>
            </a:r>
            <a:r>
              <a:rPr lang="zh-CN" altLang="en-US" dirty="0"/>
              <a:t>或其他四层流量都可以在发现后立即丢弃。这种方式的好处是减少了内核的受攻击面。正是由于 </a:t>
            </a:r>
            <a:r>
              <a:rPr lang="en-US" altLang="zh-CN" dirty="0"/>
              <a:t>XDP </a:t>
            </a:r>
            <a:r>
              <a:rPr lang="zh-CN" altLang="en-US" dirty="0"/>
              <a:t>的早期处理阶段，这有效地对内核网络栈“假装”这些包根本 就没被网络设备看到。</a:t>
            </a:r>
            <a:endParaRPr lang="en-US" altLang="zh-CN" dirty="0"/>
          </a:p>
          <a:p>
            <a:r>
              <a:rPr lang="zh-CN" altLang="en-US" dirty="0"/>
              <a:t>另外，如果内核接收路径上某个潜在 </a:t>
            </a:r>
            <a:r>
              <a:rPr lang="en-US" altLang="zh-CN" dirty="0"/>
              <a:t>bug</a:t>
            </a:r>
            <a:r>
              <a:rPr lang="zh-CN" altLang="en-US" dirty="0"/>
              <a:t>，那我们能 够利用 </a:t>
            </a:r>
            <a:r>
              <a:rPr lang="en-US" altLang="zh-CN" dirty="0"/>
              <a:t>XDP </a:t>
            </a:r>
            <a:r>
              <a:rPr lang="zh-CN" altLang="en-US" dirty="0"/>
              <a:t>立即丢弃这些包，而不用重启内核或任何服务。而且由于能够原子地替换</a:t>
            </a:r>
            <a:r>
              <a:rPr lang="en-US" altLang="zh-CN" dirty="0"/>
              <a:t>BPF</a:t>
            </a:r>
            <a:r>
              <a:rPr lang="zh-CN" altLang="en-US" dirty="0"/>
              <a:t>程序，这种方式甚至都不会导致宿主机的任何流量中断。</a:t>
            </a:r>
            <a:endParaRPr lang="en-US" altLang="zh-CN" dirty="0"/>
          </a:p>
          <a:p>
            <a:r>
              <a:rPr lang="zh-CN" altLang="en-US" dirty="0"/>
              <a:t>栈前处理的另一个场景是：在内核分配 </a:t>
            </a:r>
            <a:r>
              <a:rPr lang="en-US" altLang="zh-CN" dirty="0" err="1"/>
              <a:t>skb</a:t>
            </a:r>
            <a:r>
              <a:rPr lang="en-US" altLang="zh-CN" dirty="0"/>
              <a:t> </a:t>
            </a:r>
            <a:r>
              <a:rPr lang="zh-CN" altLang="en-US" dirty="0"/>
              <a:t>之前，</a:t>
            </a:r>
            <a:r>
              <a:rPr lang="en-US" altLang="zh-CN" dirty="0"/>
              <a:t>XDP BPF </a:t>
            </a:r>
            <a:r>
              <a:rPr lang="zh-CN" altLang="en-US" dirty="0"/>
              <a:t>程序可以对包进行任意 修改，而且对内核“假装”这个包从网络设备收上来之后就是这样的。对于某些自定义包 修改（</a:t>
            </a:r>
            <a:r>
              <a:rPr lang="en-US" altLang="zh-CN" dirty="0"/>
              <a:t>mangling</a:t>
            </a:r>
            <a:r>
              <a:rPr lang="zh-CN" altLang="en-US" dirty="0"/>
              <a:t>）和封装协议的场景来说比较有用。</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30</a:t>
            </a:fld>
            <a:endParaRPr lang="zh-CN" altLang="en-US"/>
          </a:p>
        </p:txBody>
      </p:sp>
    </p:spTree>
    <p:extLst>
      <p:ext uri="{BB962C8B-B14F-4D97-AF65-F5344CB8AC3E}">
        <p14:creationId xmlns:p14="http://schemas.microsoft.com/office/powerpoint/2010/main" val="293319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ATC 18</a:t>
            </a:r>
            <a:r>
              <a:rPr lang="zh-CN" altLang="en-US" sz="1200" b="0" i="0" kern="1200" dirty="0">
                <a:solidFill>
                  <a:schemeClr val="tx1"/>
                </a:solidFill>
                <a:effectLst/>
                <a:latin typeface="+mn-lt"/>
                <a:ea typeface="+mn-ea"/>
                <a:cs typeface="+mn-cs"/>
              </a:rPr>
              <a:t>，使用 </a:t>
            </a:r>
            <a:r>
              <a:rPr lang="en-US" altLang="zh-CN" sz="1200" b="0" i="0" kern="1200" dirty="0" err="1">
                <a:solidFill>
                  <a:schemeClr val="tx1"/>
                </a:solidFill>
                <a:effectLst/>
                <a:latin typeface="+mn-lt"/>
                <a:ea typeface="+mn-ea"/>
                <a:cs typeface="+mn-cs"/>
              </a:rPr>
              <a:t>ebpf</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在</a:t>
            </a:r>
            <a:r>
              <a:rPr lang="zh-CN" altLang="en-US" sz="1200" b="0" i="0" kern="1200" baseline="0" dirty="0">
                <a:solidFill>
                  <a:schemeClr val="tx1"/>
                </a:solidFill>
                <a:effectLst/>
                <a:latin typeface="+mn-lt"/>
                <a:ea typeface="+mn-ea"/>
                <a:cs typeface="+mn-cs"/>
              </a:rPr>
              <a:t> </a:t>
            </a:r>
            <a:r>
              <a:rPr lang="en-US" altLang="zh-CN" sz="1200" b="0" i="0" kern="1200" baseline="0" dirty="0">
                <a:solidFill>
                  <a:schemeClr val="tx1"/>
                </a:solidFill>
                <a:effectLst/>
                <a:latin typeface="+mn-lt"/>
                <a:ea typeface="+mn-ea"/>
                <a:cs typeface="+mn-cs"/>
              </a:rPr>
              <a:t>hypervisor </a:t>
            </a:r>
            <a:r>
              <a:rPr lang="zh-CN" altLang="en-US" sz="1200" b="0" i="0" kern="1200" baseline="0" dirty="0">
                <a:solidFill>
                  <a:schemeClr val="tx1"/>
                </a:solidFill>
                <a:effectLst/>
                <a:latin typeface="+mn-lt"/>
                <a:ea typeface="+mn-ea"/>
                <a:cs typeface="+mn-cs"/>
              </a:rPr>
              <a:t>中运行客户机的经过验证代码。</a:t>
            </a:r>
            <a:endParaRPr lang="en-US" altLang="zh-CN" sz="1200" b="0" i="0" kern="1200" baseline="0" dirty="0">
              <a:solidFill>
                <a:schemeClr val="tx1"/>
              </a:solidFill>
              <a:effectLst/>
              <a:latin typeface="+mn-lt"/>
              <a:ea typeface="+mn-ea"/>
              <a:cs typeface="+mn-cs"/>
            </a:endParaRPr>
          </a:p>
          <a:p>
            <a:endParaRPr lang="en-US" altLang="zh-CN"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Hypervisor </a:t>
            </a:r>
            <a:r>
              <a:rPr lang="zh-CN" altLang="en-US" dirty="0"/>
              <a:t>往往把 </a:t>
            </a:r>
            <a:r>
              <a:rPr lang="en-US" altLang="zh-CN" dirty="0"/>
              <a:t>Guest </a:t>
            </a:r>
            <a:r>
              <a:rPr lang="zh-CN" altLang="en-US" dirty="0"/>
              <a:t>视为黑箱，二者的交互需要 </a:t>
            </a:r>
            <a:r>
              <a:rPr lang="en-US" altLang="zh-CN" dirty="0"/>
              <a:t>Context Switch </a:t>
            </a:r>
            <a:r>
              <a:rPr lang="zh-CN" altLang="en-US" dirty="0"/>
              <a:t>做中转。也有一些不需要 </a:t>
            </a:r>
            <a:r>
              <a:rPr lang="en-US" altLang="zh-CN" dirty="0"/>
              <a:t>Context Switch </a:t>
            </a:r>
            <a:r>
              <a:rPr lang="zh-CN" altLang="en-US" dirty="0"/>
              <a:t>的设计，但是一侧数据结构发生改变，另一侧的代码也要更新，难以维护。由</a:t>
            </a:r>
            <a:endParaRPr lang="en-US" altLang="zh-CN" sz="1200" b="0" i="0" kern="1200" baseline="0" dirty="0">
              <a:solidFill>
                <a:schemeClr val="tx1"/>
              </a:solidFill>
              <a:effectLst/>
              <a:latin typeface="+mn-lt"/>
              <a:ea typeface="+mn-ea"/>
              <a:cs typeface="+mn-cs"/>
            </a:endParaRPr>
          </a:p>
          <a:p>
            <a:endParaRPr lang="en-US" altLang="zh-CN" sz="1200" b="0" i="0" kern="1200" baseline="0" dirty="0">
              <a:solidFill>
                <a:schemeClr val="tx1"/>
              </a:solidFill>
              <a:effectLst/>
              <a:latin typeface="+mn-lt"/>
              <a:ea typeface="+mn-ea"/>
              <a:cs typeface="+mn-cs"/>
            </a:endParaRPr>
          </a:p>
          <a:p>
            <a:r>
              <a:rPr lang="zh-CN" altLang="en-US" dirty="0"/>
              <a:t>图片左侧是注册步骤。客户机将 </a:t>
            </a:r>
            <a:r>
              <a:rPr lang="en-US" altLang="zh-CN" dirty="0"/>
              <a:t>C </a:t>
            </a:r>
            <a:r>
              <a:rPr lang="zh-CN" altLang="en-US" dirty="0"/>
              <a:t>代码编译到了可信的 </a:t>
            </a:r>
            <a:r>
              <a:rPr lang="en-US" altLang="zh-CN" dirty="0"/>
              <a:t>eBPF </a:t>
            </a:r>
            <a:r>
              <a:rPr lang="zh-CN" altLang="en-US" dirty="0"/>
              <a:t>字节码，其中可能引用了客户机的数据结构。</a:t>
            </a:r>
            <a:endParaRPr lang="en-US" altLang="zh-CN" dirty="0"/>
          </a:p>
          <a:p>
            <a:r>
              <a:rPr lang="zh-CN" altLang="en-US" dirty="0"/>
              <a:t>客户机将生成的字节码注入到 </a:t>
            </a:r>
            <a:r>
              <a:rPr lang="en-US" altLang="zh-CN" dirty="0"/>
              <a:t>hypervisor </a:t>
            </a:r>
            <a:r>
              <a:rPr lang="zh-CN" altLang="en-US" dirty="0"/>
              <a:t>中，验证安全性、将它编译到原生的指令上，加入到虚拟机的 </a:t>
            </a:r>
            <a:r>
              <a:rPr lang="en-US" altLang="zh-CN" dirty="0" err="1"/>
              <a:t>hyperupcall</a:t>
            </a:r>
            <a:r>
              <a:rPr lang="en-US" altLang="zh-CN" dirty="0"/>
              <a:t> </a:t>
            </a:r>
            <a:r>
              <a:rPr lang="zh-CN" altLang="en-US" dirty="0"/>
              <a:t>列表中。</a:t>
            </a:r>
            <a:endParaRPr lang="en-US" altLang="zh-CN" dirty="0"/>
          </a:p>
          <a:p>
            <a:r>
              <a:rPr lang="zh-CN" altLang="en-US" dirty="0"/>
              <a:t>图片右侧是执行步骤，当某个事件发生，触发 </a:t>
            </a:r>
            <a:r>
              <a:rPr lang="en-US" altLang="zh-CN" dirty="0" err="1"/>
              <a:t>hyperupcall</a:t>
            </a:r>
            <a:r>
              <a:rPr lang="zh-CN" altLang="en-US" dirty="0"/>
              <a:t>，可以获取并更新客户机的数据结构。</a:t>
            </a: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31</a:t>
            </a:fld>
            <a:endParaRPr lang="zh-CN" altLang="en-US"/>
          </a:p>
        </p:txBody>
      </p:sp>
    </p:spTree>
    <p:extLst>
      <p:ext uri="{BB962C8B-B14F-4D97-AF65-F5344CB8AC3E}">
        <p14:creationId xmlns:p14="http://schemas.microsoft.com/office/powerpoint/2010/main" val="10735274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TON </a:t>
            </a:r>
            <a:r>
              <a:rPr lang="zh-CN" altLang="en-US" sz="1200" b="0" i="0" kern="1200" dirty="0">
                <a:solidFill>
                  <a:schemeClr val="tx1"/>
                </a:solidFill>
                <a:effectLst/>
                <a:latin typeface="+mn-lt"/>
                <a:ea typeface="+mn-ea"/>
                <a:cs typeface="+mn-cs"/>
              </a:rPr>
              <a:t>今年的，微服务框架</a:t>
            </a:r>
            <a:r>
              <a:rPr lang="zh-CN" altLang="en-US" sz="1200" b="0" i="0" kern="1200" baseline="0" dirty="0">
                <a:solidFill>
                  <a:schemeClr val="tx1"/>
                </a:solidFill>
                <a:effectLst/>
                <a:latin typeface="+mn-lt"/>
                <a:ea typeface="+mn-ea"/>
                <a:cs typeface="+mn-cs"/>
              </a:rPr>
              <a:t>。</a:t>
            </a:r>
            <a:r>
              <a:rPr lang="en-US" altLang="zh-CN" sz="1200" b="0" i="0" kern="1200" baseline="0" dirty="0" err="1">
                <a:solidFill>
                  <a:schemeClr val="tx1"/>
                </a:solidFill>
                <a:effectLst/>
                <a:latin typeface="+mn-lt"/>
                <a:ea typeface="+mn-ea"/>
                <a:cs typeface="+mn-cs"/>
              </a:rPr>
              <a:t>Polycube</a:t>
            </a:r>
            <a:r>
              <a:rPr lang="en-US" altLang="zh-CN" sz="1200" b="0" i="0" kern="1200" baseline="0" dirty="0">
                <a:solidFill>
                  <a:schemeClr val="tx1"/>
                </a:solidFill>
                <a:effectLst/>
                <a:latin typeface="+mn-lt"/>
                <a:ea typeface="+mn-ea"/>
                <a:cs typeface="+mn-cs"/>
              </a:rPr>
              <a:t> </a:t>
            </a:r>
            <a:r>
              <a:rPr lang="zh-CN" altLang="en-US" sz="1200" b="0" i="0" kern="1200" baseline="0" dirty="0">
                <a:solidFill>
                  <a:schemeClr val="tx1"/>
                </a:solidFill>
                <a:effectLst/>
                <a:latin typeface="+mn-lt"/>
                <a:ea typeface="+mn-ea"/>
                <a:cs typeface="+mn-cs"/>
              </a:rPr>
              <a:t>将网络功能统一抽象成 </a:t>
            </a:r>
            <a:r>
              <a:rPr lang="en-US" altLang="zh-CN" sz="1200" b="0" i="0" kern="1200" baseline="0" dirty="0">
                <a:solidFill>
                  <a:schemeClr val="tx1"/>
                </a:solidFill>
                <a:effectLst/>
                <a:latin typeface="+mn-lt"/>
                <a:ea typeface="+mn-ea"/>
                <a:cs typeface="+mn-cs"/>
              </a:rPr>
              <a:t>cube</a:t>
            </a:r>
            <a:r>
              <a:rPr lang="zh-CN" altLang="en-US" sz="1200" b="0" i="0" kern="1200" baseline="0" dirty="0">
                <a:solidFill>
                  <a:schemeClr val="tx1"/>
                </a:solidFill>
                <a:effectLst/>
                <a:latin typeface="+mn-lt"/>
                <a:ea typeface="+mn-ea"/>
                <a:cs typeface="+mn-cs"/>
              </a:rPr>
              <a:t>，在用户空间创建一个对于</a:t>
            </a:r>
            <a:r>
              <a:rPr lang="en-US" altLang="zh-CN" sz="1200" b="0" i="0" kern="1200" baseline="0" dirty="0">
                <a:solidFill>
                  <a:schemeClr val="tx1"/>
                </a:solidFill>
                <a:effectLst/>
                <a:latin typeface="+mn-lt"/>
                <a:ea typeface="+mn-ea"/>
                <a:cs typeface="+mn-cs"/>
              </a:rPr>
              <a:t>service</a:t>
            </a:r>
            <a:r>
              <a:rPr lang="zh-CN" altLang="en-US" sz="1200" b="0" i="0" kern="1200" baseline="0" dirty="0">
                <a:solidFill>
                  <a:schemeClr val="tx1"/>
                </a:solidFill>
                <a:effectLst/>
                <a:latin typeface="+mn-lt"/>
                <a:ea typeface="+mn-ea"/>
                <a:cs typeface="+mn-cs"/>
              </a:rPr>
              <a:t>不可见的守护进程统一进行管理，当收到 </a:t>
            </a:r>
            <a:r>
              <a:rPr lang="en-US" altLang="zh-CN" sz="1200" b="0" i="0" kern="1200" baseline="0" dirty="0">
                <a:solidFill>
                  <a:schemeClr val="tx1"/>
                </a:solidFill>
                <a:effectLst/>
                <a:latin typeface="+mn-lt"/>
                <a:ea typeface="+mn-ea"/>
                <a:cs typeface="+mn-cs"/>
              </a:rPr>
              <a:t>REST (</a:t>
            </a:r>
            <a:r>
              <a:rPr lang="en-US" altLang="zh-CN" sz="1200" b="0" i="0" kern="1200" dirty="0">
                <a:solidFill>
                  <a:schemeClr val="tx1"/>
                </a:solidFill>
                <a:effectLst/>
                <a:latin typeface="+mn-lt"/>
                <a:ea typeface="+mn-ea"/>
                <a:cs typeface="+mn-cs"/>
              </a:rPr>
              <a:t>Representational State Transfer</a:t>
            </a:r>
            <a:r>
              <a:rPr lang="en-US" altLang="zh-CN" sz="1200" b="0" i="0" kern="1200" baseline="0" dirty="0">
                <a:solidFill>
                  <a:schemeClr val="tx1"/>
                </a:solidFill>
                <a:effectLst/>
                <a:latin typeface="+mn-lt"/>
                <a:ea typeface="+mn-ea"/>
                <a:cs typeface="+mn-cs"/>
              </a:rPr>
              <a:t>) API </a:t>
            </a:r>
            <a:r>
              <a:rPr lang="zh-CN" altLang="en-US" sz="1200" b="0" i="0" kern="1200" baseline="0" dirty="0">
                <a:solidFill>
                  <a:schemeClr val="tx1"/>
                </a:solidFill>
                <a:effectLst/>
                <a:latin typeface="+mn-lt"/>
                <a:ea typeface="+mn-ea"/>
                <a:cs typeface="+mn-cs"/>
              </a:rPr>
              <a:t>形式的请求，会首先发给这个守护进程，它作为代理，将请求分发到某个 </a:t>
            </a:r>
            <a:r>
              <a:rPr lang="en-US" altLang="zh-CN" sz="1200" b="0" i="0" kern="1200" baseline="0" dirty="0">
                <a:solidFill>
                  <a:schemeClr val="tx1"/>
                </a:solidFill>
                <a:effectLst/>
                <a:latin typeface="+mn-lt"/>
                <a:ea typeface="+mn-ea"/>
                <a:cs typeface="+mn-cs"/>
              </a:rPr>
              <a:t>service </a:t>
            </a:r>
            <a:r>
              <a:rPr lang="zh-CN" altLang="en-US" sz="1200" b="0" i="0" kern="1200" baseline="0" dirty="0">
                <a:solidFill>
                  <a:schemeClr val="tx1"/>
                </a:solidFill>
                <a:effectLst/>
                <a:latin typeface="+mn-lt"/>
                <a:ea typeface="+mn-ea"/>
                <a:cs typeface="+mn-cs"/>
              </a:rPr>
              <a:t>的不同实例上，把回复返还给请求方。</a:t>
            </a:r>
            <a:endParaRPr lang="en-US" altLang="zh-CN" sz="1200" b="0" i="0" kern="1200" baseline="0" dirty="0">
              <a:solidFill>
                <a:schemeClr val="tx1"/>
              </a:solidFill>
              <a:effectLst/>
              <a:latin typeface="+mn-lt"/>
              <a:ea typeface="+mn-ea"/>
              <a:cs typeface="+mn-cs"/>
            </a:endParaRPr>
          </a:p>
          <a:p>
            <a:endParaRPr lang="en-US" altLang="zh-CN" sz="1200" b="0" i="0" kern="1200" baseline="0" dirty="0">
              <a:solidFill>
                <a:schemeClr val="tx1"/>
              </a:solidFill>
              <a:effectLst/>
              <a:latin typeface="+mn-lt"/>
              <a:ea typeface="+mn-ea"/>
              <a:cs typeface="+mn-cs"/>
            </a:endParaRPr>
          </a:p>
          <a:p>
            <a:r>
              <a:rPr lang="en-US" altLang="zh-CN" sz="1200" b="0" i="0" kern="1200" baseline="0" dirty="0">
                <a:solidFill>
                  <a:schemeClr val="tx1"/>
                </a:solidFill>
                <a:effectLst/>
                <a:latin typeface="+mn-lt"/>
                <a:ea typeface="+mn-ea"/>
                <a:cs typeface="+mn-cs"/>
              </a:rPr>
              <a:t>Linux </a:t>
            </a:r>
            <a:r>
              <a:rPr lang="zh-CN" altLang="en-US" sz="1200" b="0" i="0" kern="1200" baseline="0" dirty="0">
                <a:solidFill>
                  <a:schemeClr val="tx1"/>
                </a:solidFill>
                <a:effectLst/>
                <a:latin typeface="+mn-lt"/>
                <a:ea typeface="+mn-ea"/>
                <a:cs typeface="+mn-cs"/>
              </a:rPr>
              <a:t>处理 </a:t>
            </a:r>
            <a:r>
              <a:rPr lang="en-US" altLang="zh-CN" sz="1200" b="0" i="0" kern="1200" baseline="0" dirty="0">
                <a:solidFill>
                  <a:schemeClr val="tx1"/>
                </a:solidFill>
                <a:effectLst/>
                <a:latin typeface="+mn-lt"/>
                <a:ea typeface="+mn-ea"/>
                <a:cs typeface="+mn-cs"/>
              </a:rPr>
              <a:t>TCP </a:t>
            </a:r>
            <a:r>
              <a:rPr lang="zh-CN" altLang="en-US" sz="1200" b="0" i="0" kern="1200" baseline="0" dirty="0">
                <a:solidFill>
                  <a:schemeClr val="tx1"/>
                </a:solidFill>
                <a:effectLst/>
                <a:latin typeface="+mn-lt"/>
                <a:ea typeface="+mn-ea"/>
                <a:cs typeface="+mn-cs"/>
              </a:rPr>
              <a:t>包有两条路径，</a:t>
            </a:r>
            <a:r>
              <a:rPr lang="en-US" altLang="zh-CN" sz="1200" b="0" i="0" kern="1200" baseline="0" dirty="0">
                <a:solidFill>
                  <a:schemeClr val="tx1"/>
                </a:solidFill>
                <a:effectLst/>
                <a:latin typeface="+mn-lt"/>
                <a:ea typeface="+mn-ea"/>
                <a:cs typeface="+mn-cs"/>
              </a:rPr>
              <a:t>fast path </a:t>
            </a:r>
            <a:r>
              <a:rPr lang="zh-CN" altLang="en-US" sz="1200" b="0" i="0" kern="1200" baseline="0" dirty="0">
                <a:solidFill>
                  <a:schemeClr val="tx1"/>
                </a:solidFill>
                <a:effectLst/>
                <a:latin typeface="+mn-lt"/>
                <a:ea typeface="+mn-ea"/>
                <a:cs typeface="+mn-cs"/>
              </a:rPr>
              <a:t>和 </a:t>
            </a:r>
            <a:r>
              <a:rPr lang="en-US" altLang="zh-CN" sz="1200" b="0" i="0" kern="1200" baseline="0" dirty="0">
                <a:solidFill>
                  <a:schemeClr val="tx1"/>
                </a:solidFill>
                <a:effectLst/>
                <a:latin typeface="+mn-lt"/>
                <a:ea typeface="+mn-ea"/>
                <a:cs typeface="+mn-cs"/>
              </a:rPr>
              <a:t>slow path</a:t>
            </a:r>
            <a:r>
              <a:rPr lang="zh-CN" altLang="en-US" sz="1200" b="0" i="0" kern="1200" baseline="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使用快速路径只进行最少的处理，如处理数据段、发生</a:t>
            </a:r>
            <a:r>
              <a:rPr lang="en-US" altLang="zh-CN" sz="1200" b="0" i="0" kern="1200" dirty="0">
                <a:solidFill>
                  <a:schemeClr val="tx1"/>
                </a:solidFill>
                <a:effectLst/>
                <a:latin typeface="+mn-lt"/>
                <a:ea typeface="+mn-ea"/>
                <a:cs typeface="+mn-cs"/>
              </a:rPr>
              <a:t>ACK</a:t>
            </a:r>
            <a:r>
              <a:rPr lang="zh-CN" altLang="en-US" sz="1200" b="0" i="0" kern="1200" dirty="0">
                <a:solidFill>
                  <a:schemeClr val="tx1"/>
                </a:solidFill>
                <a:effectLst/>
                <a:latin typeface="+mn-lt"/>
                <a:ea typeface="+mn-ea"/>
                <a:cs typeface="+mn-cs"/>
              </a:rPr>
              <a:t>、存储时间戳等。使用慢速路径可以处理乱序数据段、</a:t>
            </a:r>
            <a:r>
              <a:rPr lang="en-US" altLang="zh-CN" sz="1200" b="0" i="0" kern="1200" dirty="0">
                <a:solidFill>
                  <a:schemeClr val="tx1"/>
                </a:solidFill>
                <a:effectLst/>
                <a:latin typeface="+mn-lt"/>
                <a:ea typeface="+mn-ea"/>
                <a:cs typeface="+mn-cs"/>
              </a:rPr>
              <a:t>PAWS</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Protect </a:t>
            </a:r>
            <a:r>
              <a:rPr lang="en-US" altLang="zh-CN" sz="1200" b="0" i="0" kern="1200" dirty="0" err="1">
                <a:solidFill>
                  <a:schemeClr val="tx1"/>
                </a:solidFill>
                <a:effectLst/>
                <a:latin typeface="+mn-lt"/>
                <a:ea typeface="+mn-ea"/>
                <a:cs typeface="+mn-cs"/>
              </a:rPr>
              <a:t>Againest</a:t>
            </a:r>
            <a:r>
              <a:rPr lang="en-US" altLang="zh-CN" sz="1200" b="0" i="0" kern="1200" dirty="0">
                <a:solidFill>
                  <a:schemeClr val="tx1"/>
                </a:solidFill>
                <a:effectLst/>
                <a:latin typeface="+mn-lt"/>
                <a:ea typeface="+mn-ea"/>
                <a:cs typeface="+mn-cs"/>
              </a:rPr>
              <a:t> Wrapped Sequence numbers</a:t>
            </a:r>
            <a:r>
              <a:rPr lang="zh-CN" altLang="en-US" sz="1200" b="0" i="0" kern="1200" dirty="0">
                <a:solidFill>
                  <a:schemeClr val="tx1"/>
                </a:solidFill>
                <a:effectLst/>
                <a:latin typeface="+mn-lt"/>
                <a:ea typeface="+mn-ea"/>
                <a:cs typeface="+mn-cs"/>
              </a:rPr>
              <a:t>，解决在高带宽下，</a:t>
            </a:r>
            <a:r>
              <a:rPr lang="en-US" altLang="zh-CN" sz="1200" b="0" i="0" kern="1200" dirty="0">
                <a:solidFill>
                  <a:schemeClr val="tx1"/>
                </a:solidFill>
                <a:effectLst/>
                <a:latin typeface="+mn-lt"/>
                <a:ea typeface="+mn-ea"/>
                <a:cs typeface="+mn-cs"/>
              </a:rPr>
              <a:t>TCP</a:t>
            </a:r>
            <a:r>
              <a:rPr lang="zh-CN" altLang="en-US" sz="1200" b="0" i="0" kern="1200" dirty="0">
                <a:solidFill>
                  <a:schemeClr val="tx1"/>
                </a:solidFill>
                <a:effectLst/>
                <a:latin typeface="+mn-lt"/>
                <a:ea typeface="+mn-ea"/>
                <a:cs typeface="+mn-cs"/>
              </a:rPr>
              <a:t>序列号在一次会话中可能被重复使用而带来的问题）、</a:t>
            </a:r>
            <a:r>
              <a:rPr lang="en-US" altLang="zh-CN" sz="1200" b="0" i="0" kern="1200" dirty="0">
                <a:solidFill>
                  <a:schemeClr val="tx1"/>
                </a:solidFill>
                <a:effectLst/>
                <a:latin typeface="+mn-lt"/>
                <a:ea typeface="+mn-ea"/>
                <a:cs typeface="+mn-cs"/>
              </a:rPr>
              <a:t>socket</a:t>
            </a:r>
            <a:r>
              <a:rPr lang="zh-CN" altLang="en-US" sz="1200" b="0" i="0" kern="1200" dirty="0">
                <a:solidFill>
                  <a:schemeClr val="tx1"/>
                </a:solidFill>
                <a:effectLst/>
                <a:latin typeface="+mn-lt"/>
                <a:ea typeface="+mn-ea"/>
                <a:cs typeface="+mn-cs"/>
              </a:rPr>
              <a:t>内存管理和紧急数据等。</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32</a:t>
            </a:fld>
            <a:endParaRPr lang="zh-CN" altLang="en-US"/>
          </a:p>
        </p:txBody>
      </p:sp>
    </p:spTree>
    <p:extLst>
      <p:ext uri="{BB962C8B-B14F-4D97-AF65-F5344CB8AC3E}">
        <p14:creationId xmlns:p14="http://schemas.microsoft.com/office/powerpoint/2010/main" val="29884318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baseline="0" dirty="0">
                <a:solidFill>
                  <a:schemeClr val="tx1"/>
                </a:solidFill>
                <a:effectLst/>
                <a:latin typeface="+mn-lt"/>
                <a:ea typeface="+mn-ea"/>
                <a:cs typeface="+mn-cs"/>
              </a:rPr>
              <a:t>Linux </a:t>
            </a:r>
            <a:r>
              <a:rPr lang="zh-CN" altLang="en-US" sz="1200" b="0" i="0" kern="1200" baseline="0" dirty="0">
                <a:solidFill>
                  <a:schemeClr val="tx1"/>
                </a:solidFill>
                <a:effectLst/>
                <a:latin typeface="+mn-lt"/>
                <a:ea typeface="+mn-ea"/>
                <a:cs typeface="+mn-cs"/>
              </a:rPr>
              <a:t>的一个会议上</a:t>
            </a:r>
            <a:r>
              <a:rPr lang="en-US" altLang="zh-CN" sz="1200" b="0" i="0" kern="1200" baseline="0" dirty="0">
                <a:solidFill>
                  <a:schemeClr val="tx1"/>
                </a:solidFill>
                <a:effectLst/>
                <a:latin typeface="+mn-lt"/>
                <a:ea typeface="+mn-ea"/>
                <a:cs typeface="+mn-cs"/>
              </a:rPr>
              <a:t>18</a:t>
            </a:r>
            <a:r>
              <a:rPr lang="zh-CN" altLang="en-US" sz="1200" b="0" i="0" kern="1200" baseline="0" dirty="0">
                <a:solidFill>
                  <a:schemeClr val="tx1"/>
                </a:solidFill>
                <a:effectLst/>
                <a:latin typeface="+mn-lt"/>
                <a:ea typeface="+mn-ea"/>
                <a:cs typeface="+mn-cs"/>
              </a:rPr>
              <a:t>年的。</a:t>
            </a:r>
            <a:endParaRPr lang="en-US" altLang="zh-CN" dirty="0"/>
          </a:p>
          <a:p>
            <a:endParaRPr lang="en-US" altLang="zh-CN" dirty="0"/>
          </a:p>
          <a:p>
            <a:r>
              <a:rPr lang="en-US" altLang="zh-CN" dirty="0"/>
              <a:t>Open </a:t>
            </a:r>
            <a:r>
              <a:rPr lang="en-US" altLang="zh-CN" dirty="0" err="1"/>
              <a:t>vSwitch</a:t>
            </a:r>
            <a:r>
              <a:rPr lang="en-US" altLang="zh-CN" dirty="0"/>
              <a:t> </a:t>
            </a:r>
            <a:r>
              <a:rPr lang="zh-CN" altLang="en-US" dirty="0"/>
              <a:t>是一个运行在 </a:t>
            </a:r>
            <a:r>
              <a:rPr lang="en-US" altLang="zh-CN" dirty="0"/>
              <a:t>Linux </a:t>
            </a:r>
            <a:r>
              <a:rPr lang="zh-CN" altLang="en-US" dirty="0"/>
              <a:t>下的软件定义交换机，它最初是通过内核中的 </a:t>
            </a:r>
            <a:r>
              <a:rPr lang="en-US" altLang="zh-CN" dirty="0" err="1"/>
              <a:t>openvswitch</a:t>
            </a:r>
            <a:r>
              <a:rPr lang="en-US" altLang="zh-CN" baseline="0" dirty="0" err="1"/>
              <a:t>.ko</a:t>
            </a:r>
            <a:r>
              <a:rPr lang="en-US" altLang="zh-CN" baseline="0" dirty="0"/>
              <a:t> </a:t>
            </a:r>
            <a:r>
              <a:rPr lang="zh-CN" altLang="en-US" baseline="0" dirty="0"/>
              <a:t>这个模块实现的，但是项目组现在开辟了两个新的项目，</a:t>
            </a:r>
            <a:r>
              <a:rPr lang="en-US" altLang="zh-CN" baseline="0" dirty="0"/>
              <a:t>OVS-eBPF </a:t>
            </a:r>
            <a:r>
              <a:rPr lang="zh-CN" altLang="en-US" baseline="0" dirty="0"/>
              <a:t>和 </a:t>
            </a:r>
            <a:r>
              <a:rPr lang="en-US" altLang="zh-CN" baseline="0" dirty="0"/>
              <a:t>OVS-AFXDP</a:t>
            </a:r>
            <a:r>
              <a:rPr lang="zh-CN" altLang="en-US" baseline="0" dirty="0"/>
              <a:t>。前者的目的是使用 </a:t>
            </a:r>
            <a:r>
              <a:rPr lang="en-US" altLang="zh-CN" baseline="0" dirty="0"/>
              <a:t>eBPF </a:t>
            </a:r>
            <a:r>
              <a:rPr lang="zh-CN" altLang="en-US" baseline="0" dirty="0"/>
              <a:t>重写现有的流量处理功能，</a:t>
            </a:r>
            <a:r>
              <a:rPr lang="en-US" altLang="zh-CN" baseline="0" dirty="0"/>
              <a:t>attach </a:t>
            </a:r>
            <a:r>
              <a:rPr lang="zh-CN" altLang="en-US" baseline="0" dirty="0"/>
              <a:t>到了 </a:t>
            </a:r>
            <a:r>
              <a:rPr lang="en-US" altLang="zh-CN" baseline="0" dirty="0"/>
              <a:t>TC </a:t>
            </a:r>
            <a:r>
              <a:rPr lang="zh-CN" altLang="en-US" baseline="0" dirty="0"/>
              <a:t>的事件上；而后者则是使用 </a:t>
            </a:r>
            <a:r>
              <a:rPr lang="en-US" altLang="zh-CN" baseline="0" dirty="0"/>
              <a:t>AF_XDP </a:t>
            </a:r>
            <a:r>
              <a:rPr lang="zh-CN" altLang="en-US" baseline="0" dirty="0"/>
              <a:t>套接字 </a:t>
            </a:r>
            <a:r>
              <a:rPr lang="en-US" altLang="zh-CN" baseline="0" dirty="0"/>
              <a:t>bypass </a:t>
            </a:r>
            <a:r>
              <a:rPr lang="zh-CN" altLang="en-US" baseline="0" dirty="0"/>
              <a:t>掉内核，把流量处理转移到用户空间。</a:t>
            </a:r>
            <a:endParaRPr lang="en-US" altLang="zh-CN" baseline="0" dirty="0"/>
          </a:p>
          <a:p>
            <a:endParaRPr lang="en-US" altLang="zh-CN" sz="1200" b="0" i="0" kern="1200" baseline="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33</a:t>
            </a:fld>
            <a:endParaRPr lang="zh-CN" altLang="en-US"/>
          </a:p>
        </p:txBody>
      </p:sp>
    </p:spTree>
    <p:extLst>
      <p:ext uri="{BB962C8B-B14F-4D97-AF65-F5344CB8AC3E}">
        <p14:creationId xmlns:p14="http://schemas.microsoft.com/office/powerpoint/2010/main" val="1469920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baseline="0" dirty="0">
                <a:solidFill>
                  <a:schemeClr val="tx1"/>
                </a:solidFill>
                <a:effectLst/>
                <a:latin typeface="+mn-lt"/>
                <a:ea typeface="+mn-ea"/>
                <a:cs typeface="+mn-cs"/>
              </a:rPr>
              <a:t>OSDI 20</a:t>
            </a:r>
            <a:r>
              <a:rPr lang="zh-CN" altLang="en-US" sz="1200" b="0" i="0" kern="1200" baseline="0" dirty="0">
                <a:solidFill>
                  <a:schemeClr val="tx1"/>
                </a:solidFill>
                <a:effectLst/>
                <a:latin typeface="+mn-lt"/>
                <a:ea typeface="+mn-ea"/>
                <a:cs typeface="+mn-cs"/>
              </a:rPr>
              <a:t>，同样是为了 </a:t>
            </a:r>
            <a:r>
              <a:rPr lang="en-US" altLang="zh-CN" sz="1200" b="0" i="0" kern="1200" baseline="0" dirty="0">
                <a:solidFill>
                  <a:schemeClr val="tx1"/>
                </a:solidFill>
                <a:effectLst/>
                <a:latin typeface="+mn-lt"/>
                <a:ea typeface="+mn-ea"/>
                <a:cs typeface="+mn-cs"/>
              </a:rPr>
              <a:t>bypass </a:t>
            </a:r>
            <a:r>
              <a:rPr lang="zh-CN" altLang="en-US" sz="1200" b="0" i="0" kern="1200" baseline="0" dirty="0">
                <a:solidFill>
                  <a:schemeClr val="tx1"/>
                </a:solidFill>
                <a:effectLst/>
                <a:latin typeface="+mn-lt"/>
                <a:ea typeface="+mn-ea"/>
                <a:cs typeface="+mn-cs"/>
              </a:rPr>
              <a:t>掉内核。</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34</a:t>
            </a:fld>
            <a:endParaRPr lang="zh-CN" altLang="en-US"/>
          </a:p>
        </p:txBody>
      </p:sp>
    </p:spTree>
    <p:extLst>
      <p:ext uri="{BB962C8B-B14F-4D97-AF65-F5344CB8AC3E}">
        <p14:creationId xmlns:p14="http://schemas.microsoft.com/office/powerpoint/2010/main" val="3217966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solidFill>
                  <a:srgbClr val="2C3E50"/>
                </a:solidFill>
                <a:latin typeface="-apple-system"/>
              </a:rPr>
              <a:t>SystemTap</a:t>
            </a:r>
            <a:r>
              <a:rPr lang="zh-CN" altLang="en-US" dirty="0">
                <a:solidFill>
                  <a:srgbClr val="2C3E50"/>
                </a:solidFill>
                <a:latin typeface="-apple-system"/>
              </a:rPr>
              <a:t>的框架允许用户开发简单的脚本，用于调查和监视内核空间中发生的各种内核函数，系统调用和其他事件。它是一个允许用户开发自己的特定于内核的取证和监视工具的系统。工作原理是通过将脚本语句翻译成</a:t>
            </a:r>
            <a:r>
              <a:rPr lang="en-US" altLang="zh-CN" dirty="0">
                <a:solidFill>
                  <a:srgbClr val="2C3E50"/>
                </a:solidFill>
                <a:latin typeface="-apple-system"/>
              </a:rPr>
              <a:t>C</a:t>
            </a:r>
            <a:r>
              <a:rPr lang="zh-CN" altLang="en-US" dirty="0">
                <a:solidFill>
                  <a:srgbClr val="2C3E50"/>
                </a:solidFill>
                <a:latin typeface="-apple-system"/>
              </a:rPr>
              <a:t>语句，编译成内核模块。模块加载之后，将所有探测的事件以钩子的方式挂到内核上，当任何处理器上的某个事件发生时，相应钩子上句柄就会被执行。最后，当</a:t>
            </a:r>
            <a:r>
              <a:rPr lang="en-US" altLang="zh-CN" dirty="0" err="1">
                <a:solidFill>
                  <a:srgbClr val="2C3E50"/>
                </a:solidFill>
                <a:latin typeface="-apple-system"/>
              </a:rPr>
              <a:t>systemtap</a:t>
            </a:r>
            <a:r>
              <a:rPr lang="zh-CN" altLang="en-US" dirty="0">
                <a:solidFill>
                  <a:srgbClr val="2C3E50"/>
                </a:solidFill>
                <a:latin typeface="-apple-system"/>
              </a:rPr>
              <a:t>会话结束之后，钩子从内核上取下，移除模块。</a:t>
            </a:r>
            <a:endParaRPr lang="en-US" altLang="zh-CN" dirty="0">
              <a:solidFill>
                <a:srgbClr val="2C3E50"/>
              </a:solidFill>
              <a:latin typeface="-apple-system"/>
            </a:endParaRPr>
          </a:p>
          <a:p>
            <a:endParaRPr lang="en-US" altLang="zh-CN" dirty="0">
              <a:solidFill>
                <a:srgbClr val="2C3E50"/>
              </a:solidFill>
              <a:latin typeface="-apple-system"/>
            </a:endParaRPr>
          </a:p>
          <a:p>
            <a:r>
              <a:rPr lang="zh-CN" altLang="en-US" dirty="0">
                <a:solidFill>
                  <a:srgbClr val="2C3E50"/>
                </a:solidFill>
                <a:latin typeface="-apple-system"/>
              </a:rPr>
              <a:t>调试符号表很大，我以前在虚拟机上安，最开始分配的磁盘小了，还装不下 </a:t>
            </a:r>
            <a:r>
              <a:rPr lang="en-US" altLang="zh-CN" dirty="0" err="1">
                <a:solidFill>
                  <a:srgbClr val="2C3E50"/>
                </a:solidFill>
                <a:latin typeface="-apple-system"/>
              </a:rPr>
              <a:t>systemtap</a:t>
            </a:r>
            <a:r>
              <a:rPr lang="zh-CN" altLang="en-US" dirty="0">
                <a:solidFill>
                  <a:srgbClr val="2C3E50"/>
                </a:solidFill>
                <a:latin typeface="-apple-system"/>
              </a:rPr>
              <a:t>。</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6</a:t>
            </a:fld>
            <a:endParaRPr lang="zh-CN" altLang="en-US"/>
          </a:p>
        </p:txBody>
      </p:sp>
    </p:spTree>
    <p:extLst>
      <p:ext uri="{BB962C8B-B14F-4D97-AF65-F5344CB8AC3E}">
        <p14:creationId xmlns:p14="http://schemas.microsoft.com/office/powerpoint/2010/main" val="4047983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CONEXT 19</a:t>
            </a:r>
          </a:p>
          <a:p>
            <a:r>
              <a:rPr lang="zh-CN" altLang="en-US" sz="1200" b="0" i="0" kern="1200" dirty="0">
                <a:solidFill>
                  <a:schemeClr val="tx1"/>
                </a:solidFill>
                <a:effectLst/>
                <a:latin typeface="+mn-lt"/>
                <a:ea typeface="+mn-ea"/>
                <a:cs typeface="+mn-cs"/>
              </a:rPr>
              <a:t>一般的负载均衡是关注服务器之间的，这里的是关注的单机的多核负载均衡。在接收时，某个</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可能缓存更多的包，导致占用率过高，出现丢包的情况，延迟也会相应增加</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通过动态修改 </a:t>
            </a:r>
            <a:r>
              <a:rPr lang="en-US" altLang="zh-CN" sz="1200" b="0" i="0" kern="1200" dirty="0">
                <a:solidFill>
                  <a:schemeClr val="tx1"/>
                </a:solidFill>
                <a:effectLst/>
                <a:latin typeface="+mn-lt"/>
                <a:ea typeface="+mn-ea"/>
                <a:cs typeface="+mn-cs"/>
              </a:rPr>
              <a:t>RSS </a:t>
            </a:r>
            <a:r>
              <a:rPr lang="zh-CN" altLang="en-US" sz="1200" b="0" i="0" kern="1200" dirty="0">
                <a:solidFill>
                  <a:schemeClr val="tx1"/>
                </a:solidFill>
                <a:effectLst/>
                <a:latin typeface="+mn-lt"/>
                <a:ea typeface="+mn-ea"/>
                <a:cs typeface="+mn-cs"/>
              </a:rPr>
              <a:t>表在 </a:t>
            </a:r>
            <a:r>
              <a:rPr lang="en-US" altLang="zh-CN" sz="1200" b="0" i="0" kern="1200" dirty="0">
                <a:solidFill>
                  <a:schemeClr val="tx1"/>
                </a:solidFill>
                <a:effectLst/>
                <a:latin typeface="+mn-lt"/>
                <a:ea typeface="+mn-ea"/>
                <a:cs typeface="+mn-cs"/>
              </a:rPr>
              <a:t>CPU</a:t>
            </a:r>
            <a:r>
              <a:rPr lang="en-US" altLang="zh-CN" sz="1200" b="0" i="0" kern="1200" baseline="0" dirty="0">
                <a:solidFill>
                  <a:schemeClr val="tx1"/>
                </a:solidFill>
                <a:effectLst/>
                <a:latin typeface="+mn-lt"/>
                <a:ea typeface="+mn-ea"/>
                <a:cs typeface="+mn-cs"/>
              </a:rPr>
              <a:t> </a:t>
            </a:r>
            <a:r>
              <a:rPr lang="zh-CN" altLang="en-US" sz="1200" b="0" i="0" kern="1200" baseline="0" dirty="0">
                <a:solidFill>
                  <a:schemeClr val="tx1"/>
                </a:solidFill>
                <a:effectLst/>
                <a:latin typeface="+mn-lt"/>
                <a:ea typeface="+mn-ea"/>
                <a:cs typeface="+mn-cs"/>
              </a:rPr>
              <a:t>核心之间分配流量。</a:t>
            </a:r>
            <a:r>
              <a:rPr lang="en-US" altLang="zh-CN" sz="1200" b="0" i="0" kern="1200" baseline="0" dirty="0">
                <a:solidFill>
                  <a:schemeClr val="tx1"/>
                </a:solidFill>
                <a:effectLst/>
                <a:latin typeface="+mn-lt"/>
                <a:ea typeface="+mn-ea"/>
                <a:cs typeface="+mn-cs"/>
              </a:rPr>
              <a:t>RSS++</a:t>
            </a:r>
            <a:r>
              <a:rPr lang="zh-CN" altLang="en-US" sz="1200" b="0" i="0" kern="1200" baseline="0" dirty="0">
                <a:solidFill>
                  <a:schemeClr val="tx1"/>
                </a:solidFill>
                <a:effectLst/>
                <a:latin typeface="+mn-lt"/>
                <a:ea typeface="+mn-ea"/>
                <a:cs typeface="+mn-cs"/>
              </a:rPr>
              <a:t>摆脱了延迟分布的长尾，提升了</a:t>
            </a:r>
            <a:r>
              <a:rPr lang="en-US" altLang="zh-CN" sz="1200" b="0" i="0" kern="1200" baseline="0" dirty="0">
                <a:solidFill>
                  <a:schemeClr val="tx1"/>
                </a:solidFill>
                <a:effectLst/>
                <a:latin typeface="+mn-lt"/>
                <a:ea typeface="+mn-ea"/>
                <a:cs typeface="+mn-cs"/>
              </a:rPr>
              <a:t>CPU</a:t>
            </a:r>
            <a:r>
              <a:rPr lang="zh-CN" altLang="en-US" sz="1200" b="0" i="0" kern="1200" baseline="0" dirty="0">
                <a:solidFill>
                  <a:schemeClr val="tx1"/>
                </a:solidFill>
                <a:effectLst/>
                <a:latin typeface="+mn-lt"/>
                <a:ea typeface="+mn-ea"/>
                <a:cs typeface="+mn-cs"/>
              </a:rPr>
              <a:t>利用率，还支持削减参与到包转发过程中的 </a:t>
            </a:r>
            <a:r>
              <a:rPr lang="en-US" altLang="zh-CN" sz="1200" b="0" i="0" kern="1200" baseline="0" dirty="0">
                <a:solidFill>
                  <a:schemeClr val="tx1"/>
                </a:solidFill>
                <a:effectLst/>
                <a:latin typeface="+mn-lt"/>
                <a:ea typeface="+mn-ea"/>
                <a:cs typeface="+mn-cs"/>
              </a:rPr>
              <a:t>CPU </a:t>
            </a:r>
            <a:r>
              <a:rPr lang="zh-CN" altLang="en-US" sz="1200" b="0" i="0" kern="1200" baseline="0" dirty="0">
                <a:solidFill>
                  <a:schemeClr val="tx1"/>
                </a:solidFill>
                <a:effectLst/>
                <a:latin typeface="+mn-lt"/>
                <a:ea typeface="+mn-ea"/>
                <a:cs typeface="+mn-cs"/>
              </a:rPr>
              <a:t>核心数，避免核心数过量。比如左边图片，第三段，自动空余出了  </a:t>
            </a:r>
            <a:r>
              <a:rPr lang="en-US" altLang="zh-CN" sz="1200" b="0" i="0" kern="1200" baseline="0" dirty="0">
                <a:solidFill>
                  <a:schemeClr val="tx1"/>
                </a:solidFill>
                <a:effectLst/>
                <a:latin typeface="+mn-lt"/>
                <a:ea typeface="+mn-ea"/>
                <a:cs typeface="+mn-cs"/>
              </a:rPr>
              <a:t>CPU</a:t>
            </a:r>
            <a:r>
              <a:rPr lang="zh-CN" altLang="en-US" sz="1200" b="0" i="0" kern="1200" baseline="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传统 </a:t>
            </a:r>
            <a:r>
              <a:rPr lang="en-US" altLang="zh-CN" sz="1200" b="0" i="0" kern="1200" dirty="0">
                <a:solidFill>
                  <a:schemeClr val="tx1"/>
                </a:solidFill>
                <a:effectLst/>
                <a:latin typeface="+mn-lt"/>
                <a:ea typeface="+mn-ea"/>
                <a:cs typeface="+mn-cs"/>
              </a:rPr>
              <a:t>RSS </a:t>
            </a:r>
            <a:r>
              <a:rPr lang="zh-CN" altLang="en-US" sz="1200" b="0" i="0" kern="1200" dirty="0">
                <a:solidFill>
                  <a:schemeClr val="tx1"/>
                </a:solidFill>
                <a:effectLst/>
                <a:latin typeface="+mn-lt"/>
                <a:ea typeface="+mn-ea"/>
                <a:cs typeface="+mn-cs"/>
              </a:rPr>
              <a:t>只依赖哈希，分布可能是不均匀的</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接收方缩放（</a:t>
            </a:r>
            <a:r>
              <a:rPr lang="en-US" altLang="zh-CN" sz="1200" b="0" i="0" kern="1200" dirty="0">
                <a:solidFill>
                  <a:schemeClr val="tx1"/>
                </a:solidFill>
                <a:effectLst/>
                <a:latin typeface="+mn-lt"/>
                <a:ea typeface="+mn-ea"/>
                <a:cs typeface="+mn-cs"/>
              </a:rPr>
              <a:t>RSS</a:t>
            </a:r>
            <a:r>
              <a:rPr lang="zh-CN" altLang="en-US" sz="1200" b="0" i="0" kern="1200" dirty="0">
                <a:solidFill>
                  <a:schemeClr val="tx1"/>
                </a:solidFill>
                <a:effectLst/>
                <a:latin typeface="+mn-lt"/>
                <a:ea typeface="+mn-ea"/>
                <a:cs typeface="+mn-cs"/>
              </a:rPr>
              <a:t>）是一种网络驱动程序技术，可在多处理器系统中的多个</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之间有效分配网络接收处理。</a:t>
            </a:r>
          </a:p>
          <a:p>
            <a:r>
              <a:rPr lang="zh-CN" altLang="en-US" sz="1200" b="0" i="0" kern="1200" dirty="0">
                <a:solidFill>
                  <a:schemeClr val="tx1"/>
                </a:solidFill>
                <a:effectLst/>
                <a:latin typeface="+mn-lt"/>
                <a:ea typeface="+mn-ea"/>
                <a:cs typeface="+mn-cs"/>
              </a:rPr>
              <a:t>接收方缩放（</a:t>
            </a:r>
            <a:r>
              <a:rPr lang="en-US" altLang="zh-CN" sz="1200" b="0" i="0" kern="1200" dirty="0">
                <a:solidFill>
                  <a:schemeClr val="tx1"/>
                </a:solidFill>
                <a:effectLst/>
                <a:latin typeface="+mn-lt"/>
                <a:ea typeface="+mn-ea"/>
                <a:cs typeface="+mn-cs"/>
              </a:rPr>
              <a:t>RSS</a:t>
            </a:r>
            <a:r>
              <a:rPr lang="zh-CN" altLang="en-US" sz="1200" b="0" i="0" kern="1200" dirty="0">
                <a:solidFill>
                  <a:schemeClr val="tx1"/>
                </a:solidFill>
                <a:effectLst/>
                <a:latin typeface="+mn-lt"/>
                <a:ea typeface="+mn-ea"/>
                <a:cs typeface="+mn-cs"/>
              </a:rPr>
              <a:t>）也称为多队列接收，它在多个基于硬件的接收队列之间分配网络接收处理，从而允许多个</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处理入站网络流量。</a:t>
            </a:r>
            <a:r>
              <a:rPr lang="en-US" altLang="zh-CN" sz="1200" b="0" i="0" kern="1200" dirty="0">
                <a:solidFill>
                  <a:schemeClr val="tx1"/>
                </a:solidFill>
                <a:effectLst/>
                <a:latin typeface="+mn-lt"/>
                <a:ea typeface="+mn-ea"/>
                <a:cs typeface="+mn-cs"/>
              </a:rPr>
              <a:t>RSS</a:t>
            </a:r>
            <a:r>
              <a:rPr lang="zh-CN" altLang="en-US" sz="1200" b="0" i="0" kern="1200" dirty="0">
                <a:solidFill>
                  <a:schemeClr val="tx1"/>
                </a:solidFill>
                <a:effectLst/>
                <a:latin typeface="+mn-lt"/>
                <a:ea typeface="+mn-ea"/>
                <a:cs typeface="+mn-cs"/>
              </a:rPr>
              <a:t>可用于缓解单个</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过载导致的接收中断处理瓶颈，并减少网络延迟。</a:t>
            </a:r>
          </a:p>
          <a:p>
            <a:r>
              <a:rPr lang="zh-CN" altLang="en-US" sz="1200" b="0" i="0" kern="1200" dirty="0">
                <a:solidFill>
                  <a:schemeClr val="tx1"/>
                </a:solidFill>
                <a:effectLst/>
                <a:latin typeface="+mn-lt"/>
                <a:ea typeface="+mn-ea"/>
                <a:cs typeface="+mn-cs"/>
              </a:rPr>
              <a:t>它的作用是在每个传入的数据包上发出带有预定义哈希键的哈希函数。哈希函数将数据包的</a:t>
            </a:r>
            <a:r>
              <a:rPr lang="en-US" altLang="zh-CN" sz="1200" b="0" i="0" kern="1200" dirty="0">
                <a:solidFill>
                  <a:schemeClr val="tx1"/>
                </a:solidFill>
                <a:effectLst/>
                <a:latin typeface="+mn-lt"/>
                <a:ea typeface="+mn-ea"/>
                <a:cs typeface="+mn-cs"/>
              </a:rPr>
              <a:t>IP</a:t>
            </a:r>
            <a:r>
              <a:rPr lang="zh-CN" altLang="en-US" sz="1200" b="0" i="0" kern="1200" dirty="0">
                <a:solidFill>
                  <a:schemeClr val="tx1"/>
                </a:solidFill>
                <a:effectLst/>
                <a:latin typeface="+mn-lt"/>
                <a:ea typeface="+mn-ea"/>
                <a:cs typeface="+mn-cs"/>
              </a:rPr>
              <a:t>地址，协议（</a:t>
            </a:r>
            <a:r>
              <a:rPr lang="en-US" altLang="zh-CN" sz="1200" b="0" i="0" kern="1200" dirty="0">
                <a:solidFill>
                  <a:schemeClr val="tx1"/>
                </a:solidFill>
                <a:effectLst/>
                <a:latin typeface="+mn-lt"/>
                <a:ea typeface="+mn-ea"/>
                <a:cs typeface="+mn-cs"/>
              </a:rPr>
              <a:t>UDP</a:t>
            </a:r>
            <a:r>
              <a:rPr lang="zh-CN" altLang="en-US" sz="1200" b="0" i="0" kern="1200" dirty="0">
                <a:solidFill>
                  <a:schemeClr val="tx1"/>
                </a:solidFill>
                <a:effectLst/>
                <a:latin typeface="+mn-lt"/>
                <a:ea typeface="+mn-ea"/>
                <a:cs typeface="+mn-cs"/>
              </a:rPr>
              <a:t>或</a:t>
            </a:r>
            <a:r>
              <a:rPr lang="en-US" altLang="zh-CN" sz="1200" b="0" i="0" kern="1200" dirty="0">
                <a:solidFill>
                  <a:schemeClr val="tx1"/>
                </a:solidFill>
                <a:effectLst/>
                <a:latin typeface="+mn-lt"/>
                <a:ea typeface="+mn-ea"/>
                <a:cs typeface="+mn-cs"/>
              </a:rPr>
              <a:t>TCP</a:t>
            </a:r>
            <a:r>
              <a:rPr lang="zh-CN" altLang="en-US" sz="1200" b="0" i="0" kern="1200" dirty="0">
                <a:solidFill>
                  <a:schemeClr val="tx1"/>
                </a:solidFill>
                <a:effectLst/>
                <a:latin typeface="+mn-lt"/>
                <a:ea typeface="+mn-ea"/>
                <a:cs typeface="+mn-cs"/>
              </a:rPr>
              <a:t>）和端口（</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个元组）作为键并计算哈希值。（如果配置的话，</a:t>
            </a:r>
            <a:r>
              <a:rPr lang="en-US" altLang="zh-CN" sz="1200" b="0" i="0" kern="1200" dirty="0">
                <a:solidFill>
                  <a:schemeClr val="tx1"/>
                </a:solidFill>
                <a:effectLst/>
                <a:latin typeface="+mn-lt"/>
                <a:ea typeface="+mn-ea"/>
                <a:cs typeface="+mn-cs"/>
              </a:rPr>
              <a:t>RSS</a:t>
            </a:r>
            <a:r>
              <a:rPr lang="zh-CN" altLang="en-US" sz="1200" b="0" i="0" kern="1200" dirty="0">
                <a:solidFill>
                  <a:schemeClr val="tx1"/>
                </a:solidFill>
                <a:effectLst/>
                <a:latin typeface="+mn-lt"/>
                <a:ea typeface="+mn-ea"/>
                <a:cs typeface="+mn-cs"/>
              </a:rPr>
              <a:t>哈希函数只能使用</a:t>
            </a:r>
            <a:r>
              <a:rPr lang="en-US" altLang="zh-CN" sz="1200" b="0" i="0" kern="1200" dirty="0">
                <a:solidFill>
                  <a:schemeClr val="tx1"/>
                </a:solidFill>
                <a:effectLst/>
                <a:latin typeface="+mn-lt"/>
                <a:ea typeface="+mn-ea"/>
                <a:cs typeface="+mn-cs"/>
              </a:rPr>
              <a:t>2,3</a:t>
            </a:r>
            <a:r>
              <a:rPr lang="zh-CN" altLang="en-US" sz="1200" b="0" i="0" kern="1200" dirty="0">
                <a:solidFill>
                  <a:schemeClr val="tx1"/>
                </a:solidFill>
                <a:effectLst/>
                <a:latin typeface="+mn-lt"/>
                <a:ea typeface="+mn-ea"/>
                <a:cs typeface="+mn-cs"/>
              </a:rPr>
              <a:t>或</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个元组来创建密钥）。</a:t>
            </a:r>
          </a:p>
          <a:p>
            <a:r>
              <a:rPr lang="zh-CN" altLang="en-US" sz="1200" b="0" i="0" kern="1200" dirty="0">
                <a:solidFill>
                  <a:schemeClr val="tx1"/>
                </a:solidFill>
                <a:effectLst/>
                <a:latin typeface="+mn-lt"/>
                <a:ea typeface="+mn-ea"/>
                <a:cs typeface="+mn-cs"/>
              </a:rPr>
              <a:t>哈希值的多个最低有效位（</a:t>
            </a:r>
            <a:r>
              <a:rPr lang="en-US" altLang="zh-CN" sz="1200" b="0" i="0" kern="1200" dirty="0">
                <a:solidFill>
                  <a:schemeClr val="tx1"/>
                </a:solidFill>
                <a:effectLst/>
                <a:latin typeface="+mn-lt"/>
                <a:ea typeface="+mn-ea"/>
                <a:cs typeface="+mn-cs"/>
              </a:rPr>
              <a:t>LSB</a:t>
            </a:r>
            <a:r>
              <a:rPr lang="zh-CN" altLang="en-US" sz="1200" b="0" i="0" kern="1200" dirty="0">
                <a:solidFill>
                  <a:schemeClr val="tx1"/>
                </a:solidFill>
                <a:effectLst/>
                <a:latin typeface="+mn-lt"/>
                <a:ea typeface="+mn-ea"/>
                <a:cs typeface="+mn-cs"/>
              </a:rPr>
              <a:t>）用于索引间接表。间接表中的值用于将接收到的数据分配给</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35</a:t>
            </a:fld>
            <a:endParaRPr lang="zh-CN" altLang="en-US"/>
          </a:p>
        </p:txBody>
      </p:sp>
    </p:spTree>
    <p:extLst>
      <p:ext uri="{BB962C8B-B14F-4D97-AF65-F5344CB8AC3E}">
        <p14:creationId xmlns:p14="http://schemas.microsoft.com/office/powerpoint/2010/main" val="14223342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37</a:t>
            </a:fld>
            <a:endParaRPr lang="zh-CN" altLang="en-US"/>
          </a:p>
        </p:txBody>
      </p:sp>
    </p:spTree>
    <p:extLst>
      <p:ext uri="{BB962C8B-B14F-4D97-AF65-F5344CB8AC3E}">
        <p14:creationId xmlns:p14="http://schemas.microsoft.com/office/powerpoint/2010/main" val="35811409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38</a:t>
            </a:fld>
            <a:endParaRPr lang="zh-CN" altLang="en-US"/>
          </a:p>
        </p:txBody>
      </p:sp>
    </p:spTree>
    <p:extLst>
      <p:ext uri="{BB962C8B-B14F-4D97-AF65-F5344CB8AC3E}">
        <p14:creationId xmlns:p14="http://schemas.microsoft.com/office/powerpoint/2010/main" val="2162913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要说清楚 </a:t>
            </a:r>
            <a:r>
              <a:rPr lang="en-US" altLang="zh-CN" dirty="0"/>
              <a:t>eBPF </a:t>
            </a:r>
            <a:r>
              <a:rPr lang="zh-CN" altLang="en-US" dirty="0"/>
              <a:t>要从 </a:t>
            </a:r>
            <a:r>
              <a:rPr lang="en-US" altLang="zh-CN" dirty="0"/>
              <a:t>BPF </a:t>
            </a:r>
            <a:r>
              <a:rPr lang="zh-CN" altLang="en-US" dirty="0"/>
              <a:t>说起。</a:t>
            </a:r>
            <a:r>
              <a:rPr lang="zh-CN" altLang="en-US" sz="1200" b="0" i="0" kern="1200" dirty="0">
                <a:solidFill>
                  <a:schemeClr val="tx1"/>
                </a:solidFill>
                <a:effectLst/>
                <a:latin typeface="+mn-lt"/>
                <a:ea typeface="+mn-ea"/>
                <a:cs typeface="+mn-cs"/>
              </a:rPr>
              <a:t> </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在内核中运行用户定义的程序是一个很好的想法</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是一项革命性技术，它能在内核中运行沙箱程序（</a:t>
            </a:r>
            <a:r>
              <a:rPr lang="en-US" altLang="zh-CN" sz="1200" b="0" i="0" kern="1200" dirty="0">
                <a:solidFill>
                  <a:schemeClr val="tx1"/>
                </a:solidFill>
                <a:effectLst/>
                <a:latin typeface="+mn-lt"/>
                <a:ea typeface="+mn-ea"/>
                <a:cs typeface="+mn-cs"/>
              </a:rPr>
              <a:t>sandbox programs</a:t>
            </a:r>
            <a:r>
              <a:rPr lang="zh-CN" altLang="en-US" sz="1200" b="0" i="0" kern="1200" dirty="0">
                <a:solidFill>
                  <a:schemeClr val="tx1"/>
                </a:solidFill>
                <a:effectLst/>
                <a:latin typeface="+mn-lt"/>
                <a:ea typeface="+mn-ea"/>
                <a:cs typeface="+mn-cs"/>
              </a:rPr>
              <a:t>）， 而无需修改内核源码或者加载内核模块。</a:t>
            </a:r>
          </a:p>
          <a:p>
            <a:r>
              <a:rPr lang="zh-CN" altLang="en-US" sz="1200" b="0" i="0" kern="1200" dirty="0">
                <a:solidFill>
                  <a:schemeClr val="tx1"/>
                </a:solidFill>
                <a:effectLst/>
                <a:latin typeface="+mn-lt"/>
                <a:ea typeface="+mn-ea"/>
                <a:cs typeface="+mn-cs"/>
              </a:rPr>
              <a:t>将 </a:t>
            </a:r>
            <a:r>
              <a:rPr lang="en-US" altLang="zh-CN" sz="1200" b="0" i="0" kern="1200" dirty="0">
                <a:solidFill>
                  <a:schemeClr val="tx1"/>
                </a:solidFill>
                <a:effectLst/>
                <a:latin typeface="+mn-lt"/>
                <a:ea typeface="+mn-ea"/>
                <a:cs typeface="+mn-cs"/>
              </a:rPr>
              <a:t>Linux </a:t>
            </a:r>
            <a:r>
              <a:rPr lang="zh-CN" altLang="en-US" sz="1200" b="0" i="0" kern="1200" dirty="0">
                <a:solidFill>
                  <a:schemeClr val="tx1"/>
                </a:solidFill>
                <a:effectLst/>
                <a:latin typeface="+mn-lt"/>
                <a:ea typeface="+mn-ea"/>
                <a:cs typeface="+mn-cs"/>
              </a:rPr>
              <a:t>内核变成可编程之后，就能基于现有的（而非增加新的）抽象层来打造更加智能、 功能更加丰富的基础设施软件，而不会增加系统的复杂度，也不会牺牲执行效率和安全性。</a:t>
            </a:r>
            <a:endParaRPr lang="en-US" altLang="zh-CN" sz="1200" b="0" i="0" kern="1200" dirty="0">
              <a:solidFill>
                <a:schemeClr val="tx1"/>
              </a:solidFill>
              <a:effectLst/>
              <a:latin typeface="+mn-lt"/>
              <a:ea typeface="+mn-ea"/>
              <a:cs typeface="+mn-cs"/>
            </a:endParaRPr>
          </a:p>
          <a:p>
            <a:endParaRPr lang="en-US" altLang="zh-CN" dirty="0"/>
          </a:p>
          <a:p>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生态下催生了一种全新的软件开发方式。基于这种方式，我们不仅能对内核行为进行编程，甚至还能编写跨多个子系统的处理逻辑，而传统上这些子系统是完全独立、 无法用一套逻辑来处理的。</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8</a:t>
            </a:fld>
            <a:endParaRPr lang="zh-CN" altLang="en-US"/>
          </a:p>
        </p:txBody>
      </p:sp>
    </p:spTree>
    <p:extLst>
      <p:ext uri="{BB962C8B-B14F-4D97-AF65-F5344CB8AC3E}">
        <p14:creationId xmlns:p14="http://schemas.microsoft.com/office/powerpoint/2010/main" val="526579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首先它的用途十分广泛，我们后面还会谈到一些相关的研究</a:t>
            </a:r>
            <a:endParaRPr lang="en-US" altLang="zh-CN" dirty="0"/>
          </a:p>
          <a:p>
            <a:endParaRPr lang="en-US" altLang="zh-CN" dirty="0"/>
          </a:p>
          <a:p>
            <a:r>
              <a:rPr lang="zh-CN" altLang="en-US" dirty="0"/>
              <a:t>安全：观测和理解所有的系统调用的能力，以及在 </a:t>
            </a:r>
            <a:r>
              <a:rPr lang="en-US" altLang="zh-CN" dirty="0"/>
              <a:t>packet </a:t>
            </a:r>
            <a:r>
              <a:rPr lang="zh-CN" altLang="en-US" dirty="0"/>
              <a:t>层和 </a:t>
            </a:r>
            <a:r>
              <a:rPr lang="en-US" altLang="zh-CN" dirty="0"/>
              <a:t>socket </a:t>
            </a:r>
            <a:r>
              <a:rPr lang="zh-CN" altLang="en-US" dirty="0"/>
              <a:t>层审视所有的网络操作的能力， 这两者相结合，为系统安全提供了革命性的新方法。 以前，系统调用过滤、网络层过滤和进程上下文跟踪是在完全独立的系统中完成的； </a:t>
            </a:r>
            <a:r>
              <a:rPr lang="en-US" altLang="zh-CN" dirty="0"/>
              <a:t>eBPF </a:t>
            </a:r>
            <a:r>
              <a:rPr lang="zh-CN" altLang="en-US" dirty="0"/>
              <a:t>的出现统一了可观测性和各层面的控制能力，使我们有更加丰富的上下文和更精细的控制能力， 因而能创建更加安全的系统。</a:t>
            </a:r>
            <a:endParaRPr lang="en-US" altLang="zh-CN" dirty="0"/>
          </a:p>
          <a:p>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tracing</a:t>
            </a:r>
            <a:r>
              <a:rPr lang="zh-CN" altLang="en-US" dirty="0"/>
              <a:t>：</a:t>
            </a:r>
            <a:r>
              <a:rPr lang="en-US" altLang="zh-CN" dirty="0"/>
              <a:t>eBPF </a:t>
            </a:r>
            <a:r>
              <a:rPr lang="zh-CN" altLang="en-US" dirty="0"/>
              <a:t>程序能够加载到 </a:t>
            </a:r>
            <a:r>
              <a:rPr lang="en-US" altLang="zh-CN" dirty="0"/>
              <a:t>trace points</a:t>
            </a:r>
            <a:r>
              <a:rPr lang="zh-CN" altLang="en-US" dirty="0"/>
              <a:t>、内核及用户空间应用程序中的 </a:t>
            </a:r>
            <a:r>
              <a:rPr lang="en-US" altLang="zh-CN" dirty="0"/>
              <a:t>probe points</a:t>
            </a:r>
            <a:r>
              <a:rPr lang="zh-CN" altLang="en-US" dirty="0"/>
              <a:t>， 这种能力使我们对应用程序的运行时行为（</a:t>
            </a:r>
            <a:r>
              <a:rPr lang="en-US" altLang="zh-CN" dirty="0"/>
              <a:t>runtime behavior</a:t>
            </a:r>
            <a:r>
              <a:rPr lang="zh-CN" altLang="en-US" dirty="0"/>
              <a:t>）和系统本身 （</a:t>
            </a:r>
            <a:r>
              <a:rPr lang="en-US" altLang="zh-CN" dirty="0"/>
              <a:t>system itself</a:t>
            </a:r>
            <a:r>
              <a:rPr lang="zh-CN" altLang="en-US" dirty="0"/>
              <a:t>）提供了史无前例的可观测性。应用端和系统端的这种观测能力相结合， 能在排查系统性能问题时提供强大的能力和独特的信息。</a:t>
            </a:r>
            <a:r>
              <a:rPr lang="en-US" altLang="zh-CN" dirty="0"/>
              <a:t>BPF </a:t>
            </a:r>
            <a:r>
              <a:rPr lang="zh-CN" altLang="en-US" dirty="0"/>
              <a:t>使用了很多高级数据结构， 因此能非常高效地导出有意义的可观测数据，而不是像很多同类系统一样导出海量的原始采样数据。</a:t>
            </a:r>
            <a:endParaRPr lang="en-US" altLang="zh-CN" dirty="0">
              <a:solidFill>
                <a:srgbClr val="000000"/>
              </a:solidFill>
              <a:latin typeface="Inter"/>
            </a:endParaRPr>
          </a:p>
          <a:p>
            <a:endParaRPr lang="en-US" altLang="zh-CN" dirty="0"/>
          </a:p>
          <a:p>
            <a:r>
              <a:rPr lang="zh-CN" altLang="en-US" sz="1200" b="0" i="0" kern="1200" dirty="0">
                <a:solidFill>
                  <a:schemeClr val="tx1"/>
                </a:solidFill>
                <a:effectLst/>
                <a:latin typeface="+mn-lt"/>
                <a:ea typeface="+mn-ea"/>
                <a:cs typeface="+mn-cs"/>
              </a:rPr>
              <a:t>网络：</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的两大特色 </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可编程和高性能 </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使它能满足所有的网络包处理需求。 可编程意味着无需离开内核中的包处理上下文，就能添加额外的协议解析器或任何转发逻辑， 以满足不断变化的需求。高性能的 </a:t>
            </a:r>
            <a:r>
              <a:rPr lang="en-US" altLang="zh-CN" sz="1200" b="0" i="0" kern="1200" dirty="0">
                <a:solidFill>
                  <a:schemeClr val="tx1"/>
                </a:solidFill>
                <a:effectLst/>
                <a:latin typeface="+mn-lt"/>
                <a:ea typeface="+mn-ea"/>
                <a:cs typeface="+mn-cs"/>
              </a:rPr>
              <a:t>JIT </a:t>
            </a:r>
            <a:r>
              <a:rPr lang="zh-CN" altLang="en-US" sz="1200" b="0" i="0" kern="1200" dirty="0">
                <a:solidFill>
                  <a:schemeClr val="tx1"/>
                </a:solidFill>
                <a:effectLst/>
                <a:latin typeface="+mn-lt"/>
                <a:ea typeface="+mn-ea"/>
                <a:cs typeface="+mn-cs"/>
              </a:rPr>
              <a:t>编译器使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程序能达到几乎与原生编译的内核态代码一样的执行性能。</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监控：相比于操作系统提供的静态计数器（</a:t>
            </a:r>
            <a:r>
              <a:rPr lang="en-US" altLang="zh-CN" sz="1200" b="0" i="0" kern="1200" dirty="0">
                <a:solidFill>
                  <a:schemeClr val="tx1"/>
                </a:solidFill>
                <a:effectLst/>
                <a:latin typeface="+mn-lt"/>
                <a:ea typeface="+mn-ea"/>
                <a:cs typeface="+mn-cs"/>
              </a:rPr>
              <a:t>counters</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gauges</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能在内核中收集和聚合自定义 </a:t>
            </a:r>
            <a:r>
              <a:rPr lang="en-US" altLang="zh-CN" sz="1200" b="0" i="0" kern="1200" dirty="0">
                <a:solidFill>
                  <a:schemeClr val="tx1"/>
                </a:solidFill>
                <a:effectLst/>
                <a:latin typeface="+mn-lt"/>
                <a:ea typeface="+mn-ea"/>
                <a:cs typeface="+mn-cs"/>
              </a:rPr>
              <a:t>metric</a:t>
            </a:r>
            <a:r>
              <a:rPr lang="zh-CN" altLang="en-US" sz="1200" b="0" i="0" kern="1200" dirty="0">
                <a:solidFill>
                  <a:schemeClr val="tx1"/>
                </a:solidFill>
                <a:effectLst/>
                <a:latin typeface="+mn-lt"/>
                <a:ea typeface="+mn-ea"/>
                <a:cs typeface="+mn-cs"/>
              </a:rPr>
              <a:t>， 并能从不同数据源来生成可观测数据。这既扩展了可观测性的深度，也显著减少了整体系统开销， 因为现在可以选择只收集需要的数据，并且后者是直方图或类似的格式，而非原始采样数据。</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9</a:t>
            </a:fld>
            <a:endParaRPr lang="zh-CN" altLang="en-US"/>
          </a:p>
        </p:txBody>
      </p:sp>
    </p:spTree>
    <p:extLst>
      <p:ext uri="{BB962C8B-B14F-4D97-AF65-F5344CB8AC3E}">
        <p14:creationId xmlns:p14="http://schemas.microsoft.com/office/powerpoint/2010/main" val="721871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更加详细地说，这是一个大致的图片，描述了一些代表性的用途</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10</a:t>
            </a:fld>
            <a:endParaRPr lang="zh-CN" altLang="en-US"/>
          </a:p>
        </p:txBody>
      </p:sp>
    </p:spTree>
    <p:extLst>
      <p:ext uri="{BB962C8B-B14F-4D97-AF65-F5344CB8AC3E}">
        <p14:creationId xmlns:p14="http://schemas.microsoft.com/office/powerpoint/2010/main" val="3038507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BCC </a:t>
            </a:r>
            <a:r>
              <a:rPr lang="zh-CN" altLang="en-US" dirty="0"/>
              <a:t>已经具有这些工具了</a:t>
            </a:r>
          </a:p>
        </p:txBody>
      </p:sp>
      <p:sp>
        <p:nvSpPr>
          <p:cNvPr id="4" name="灯片编号占位符 3"/>
          <p:cNvSpPr>
            <a:spLocks noGrp="1"/>
          </p:cNvSpPr>
          <p:nvPr>
            <p:ph type="sldNum" sz="quarter" idx="10"/>
          </p:nvPr>
        </p:nvSpPr>
        <p:spPr/>
        <p:txBody>
          <a:bodyPr/>
          <a:lstStyle/>
          <a:p>
            <a:fld id="{6E0D5545-95D4-489F-B8ED-7EAFA774B567}" type="slidenum">
              <a:rPr lang="zh-CN" altLang="en-US" smtClean="0"/>
              <a:t>11</a:t>
            </a:fld>
            <a:endParaRPr lang="zh-CN" altLang="en-US"/>
          </a:p>
        </p:txBody>
      </p:sp>
    </p:spTree>
    <p:extLst>
      <p:ext uri="{BB962C8B-B14F-4D97-AF65-F5344CB8AC3E}">
        <p14:creationId xmlns:p14="http://schemas.microsoft.com/office/powerpoint/2010/main" val="2230079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BCC </a:t>
            </a:r>
            <a:r>
              <a:rPr lang="zh-CN" altLang="en-US" sz="1200" b="0" i="0" kern="1200" dirty="0">
                <a:solidFill>
                  <a:schemeClr val="tx1"/>
                </a:solidFill>
                <a:effectLst/>
                <a:latin typeface="+mn-lt"/>
                <a:ea typeface="+mn-ea"/>
                <a:cs typeface="+mn-cs"/>
              </a:rPr>
              <a:t>是一个基于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的高效跟踪检测内核、运行程序的工具，并且包含了须有有用的命令行工具和示例程序。</a:t>
            </a:r>
            <a:r>
              <a:rPr lang="en-US" altLang="zh-CN" sz="1200" b="0" i="0" kern="1200" dirty="0">
                <a:solidFill>
                  <a:schemeClr val="tx1"/>
                </a:solidFill>
                <a:effectLst/>
                <a:latin typeface="+mn-lt"/>
                <a:ea typeface="+mn-ea"/>
                <a:cs typeface="+mn-cs"/>
              </a:rPr>
              <a:t>BCC</a:t>
            </a:r>
            <a:r>
              <a:rPr lang="zh-CN" altLang="en-US" sz="1200" b="0" i="0" kern="1200" dirty="0">
                <a:solidFill>
                  <a:schemeClr val="tx1"/>
                </a:solidFill>
                <a:effectLst/>
                <a:latin typeface="+mn-lt"/>
                <a:ea typeface="+mn-ea"/>
                <a:cs typeface="+mn-cs"/>
              </a:rPr>
              <a:t>减轻了使用 </a:t>
            </a:r>
            <a:r>
              <a:rPr lang="en-US"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语言编写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程序的难度，它包含了一个 </a:t>
            </a:r>
            <a:r>
              <a:rPr lang="en-US" altLang="zh-CN" sz="1200" b="0" i="0" kern="1200" dirty="0">
                <a:solidFill>
                  <a:schemeClr val="tx1"/>
                </a:solidFill>
                <a:effectLst/>
                <a:latin typeface="+mn-lt"/>
                <a:ea typeface="+mn-ea"/>
                <a:cs typeface="+mn-cs"/>
              </a:rPr>
              <a:t>LLVM </a:t>
            </a:r>
            <a:r>
              <a:rPr lang="zh-CN" altLang="en-US" sz="1200" b="0" i="0" kern="1200" dirty="0">
                <a:solidFill>
                  <a:schemeClr val="tx1"/>
                </a:solidFill>
                <a:effectLst/>
                <a:latin typeface="+mn-lt"/>
                <a:ea typeface="+mn-ea"/>
                <a:cs typeface="+mn-cs"/>
              </a:rPr>
              <a:t>之上的包裹层，前端使用 </a:t>
            </a:r>
            <a:r>
              <a:rPr lang="en-US" altLang="zh-CN" sz="1200" b="0" i="0" kern="1200" dirty="0">
                <a:solidFill>
                  <a:schemeClr val="tx1"/>
                </a:solidFill>
                <a:effectLst/>
                <a:latin typeface="+mn-lt"/>
                <a:ea typeface="+mn-ea"/>
                <a:cs typeface="+mn-cs"/>
              </a:rPr>
              <a:t>Python </a:t>
            </a:r>
            <a:r>
              <a:rPr lang="zh-CN" altLang="en-US" sz="1200" b="0" i="0" kern="1200" dirty="0">
                <a:solidFill>
                  <a:schemeClr val="tx1"/>
                </a:solidFill>
                <a:effectLst/>
                <a:latin typeface="+mn-lt"/>
                <a:ea typeface="+mn-ea"/>
                <a:cs typeface="+mn-cs"/>
              </a:rPr>
              <a:t>和 </a:t>
            </a:r>
            <a:r>
              <a:rPr lang="en-US" altLang="zh-CN" sz="1200" b="0" i="0" kern="1200" dirty="0" err="1">
                <a:solidFill>
                  <a:schemeClr val="tx1"/>
                </a:solidFill>
                <a:effectLst/>
                <a:latin typeface="+mn-lt"/>
                <a:ea typeface="+mn-ea"/>
                <a:cs typeface="+mn-cs"/>
              </a:rPr>
              <a:t>Lua</a:t>
            </a:r>
            <a:r>
              <a:rPr lang="zh-CN" altLang="en-US" sz="1200" b="0" i="0" kern="1200" dirty="0">
                <a:solidFill>
                  <a:schemeClr val="tx1"/>
                </a:solidFill>
                <a:effectLst/>
                <a:latin typeface="+mn-lt"/>
                <a:ea typeface="+mn-ea"/>
                <a:cs typeface="+mn-cs"/>
              </a:rPr>
              <a:t>。它也提供了一个高层的库可以直接整合进应用。它适用于许多任务，包括性能分析和网络流量控制。但是官方团队现在是更推荐使用 </a:t>
            </a:r>
            <a:r>
              <a:rPr lang="en-US" altLang="zh-CN" sz="1200" b="0" i="0" kern="1200" dirty="0" err="1">
                <a:solidFill>
                  <a:schemeClr val="tx1"/>
                </a:solidFill>
                <a:effectLst/>
                <a:latin typeface="+mn-lt"/>
                <a:ea typeface="+mn-ea"/>
                <a:cs typeface="+mn-cs"/>
              </a:rPr>
              <a:t>libbpf</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去写的。</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Cilium </a:t>
            </a:r>
            <a:r>
              <a:rPr lang="zh-CN" altLang="en-US" sz="1200" b="0" i="0" kern="1200" dirty="0">
                <a:solidFill>
                  <a:schemeClr val="tx1"/>
                </a:solidFill>
                <a:effectLst/>
                <a:latin typeface="+mn-lt"/>
                <a:ea typeface="+mn-ea"/>
                <a:cs typeface="+mn-cs"/>
              </a:rPr>
              <a:t>是一个开源项目提供了借助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增强的网络、安全和监测功能。它从根本上被专门设计成了将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融入到 </a:t>
            </a:r>
            <a:r>
              <a:rPr lang="en-US" altLang="zh-CN" sz="1200" b="0" i="0" kern="1200" dirty="0">
                <a:solidFill>
                  <a:schemeClr val="tx1"/>
                </a:solidFill>
                <a:effectLst/>
                <a:latin typeface="+mn-lt"/>
                <a:ea typeface="+mn-ea"/>
                <a:cs typeface="+mn-cs"/>
              </a:rPr>
              <a:t>Kubernetes </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k8s</a:t>
            </a:r>
            <a:r>
              <a:rPr lang="zh-CN" altLang="en-US" sz="1200" b="0" i="0" kern="1200" dirty="0">
                <a:solidFill>
                  <a:schemeClr val="tx1"/>
                </a:solidFill>
                <a:effectLst/>
                <a:latin typeface="+mn-lt"/>
                <a:ea typeface="+mn-ea"/>
                <a:cs typeface="+mn-cs"/>
              </a:rPr>
              <a:t>）并且强调了容器新的规模化、安全性、透明性需求。</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Falco </a:t>
            </a:r>
            <a:r>
              <a:rPr lang="zh-CN" altLang="en-US" sz="1200" b="0" i="0" kern="1200" dirty="0">
                <a:solidFill>
                  <a:schemeClr val="tx1"/>
                </a:solidFill>
                <a:effectLst/>
                <a:latin typeface="+mn-lt"/>
                <a:ea typeface="+mn-ea"/>
                <a:cs typeface="+mn-cs"/>
              </a:rPr>
              <a:t>是一个行为监测器，用来监测应用中的反常行为。在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的帮助下，</a:t>
            </a:r>
            <a:r>
              <a:rPr lang="en-US" altLang="zh-CN" sz="1200" b="0" i="0" kern="1200" dirty="0">
                <a:solidFill>
                  <a:schemeClr val="tx1"/>
                </a:solidFill>
                <a:effectLst/>
                <a:latin typeface="+mn-lt"/>
                <a:ea typeface="+mn-ea"/>
                <a:cs typeface="+mn-cs"/>
              </a:rPr>
              <a:t>Falco </a:t>
            </a:r>
            <a:r>
              <a:rPr lang="zh-CN" altLang="en-US" sz="1200" b="0" i="0" kern="1200" dirty="0">
                <a:solidFill>
                  <a:schemeClr val="tx1"/>
                </a:solidFill>
                <a:effectLst/>
                <a:latin typeface="+mn-lt"/>
                <a:ea typeface="+mn-ea"/>
                <a:cs typeface="+mn-cs"/>
              </a:rPr>
              <a:t>在 </a:t>
            </a:r>
            <a:r>
              <a:rPr lang="en-US" altLang="zh-CN" sz="1200" b="0" i="0" kern="1200" dirty="0">
                <a:solidFill>
                  <a:schemeClr val="tx1"/>
                </a:solidFill>
                <a:effectLst/>
                <a:latin typeface="+mn-lt"/>
                <a:ea typeface="+mn-ea"/>
                <a:cs typeface="+mn-cs"/>
              </a:rPr>
              <a:t>Linux </a:t>
            </a:r>
            <a:r>
              <a:rPr lang="zh-CN" altLang="en-US" sz="1200" b="0" i="0" kern="1200" dirty="0">
                <a:solidFill>
                  <a:schemeClr val="tx1"/>
                </a:solidFill>
                <a:effectLst/>
                <a:latin typeface="+mn-lt"/>
                <a:ea typeface="+mn-ea"/>
                <a:cs typeface="+mn-cs"/>
              </a:rPr>
              <a:t>内核中审计了系统。它将收集到的数据和其他输入例如容器运行时的评价标准和 </a:t>
            </a:r>
            <a:r>
              <a:rPr lang="en-US" altLang="zh-CN" sz="1200" b="0" i="0" kern="1200" dirty="0">
                <a:solidFill>
                  <a:schemeClr val="tx1"/>
                </a:solidFill>
                <a:effectLst/>
                <a:latin typeface="+mn-lt"/>
                <a:ea typeface="+mn-ea"/>
                <a:cs typeface="+mn-cs"/>
              </a:rPr>
              <a:t>Kubernetes </a:t>
            </a:r>
            <a:r>
              <a:rPr lang="zh-CN" altLang="en-US" sz="1200" b="0" i="0" kern="1200" dirty="0">
                <a:solidFill>
                  <a:schemeClr val="tx1"/>
                </a:solidFill>
                <a:effectLst/>
                <a:latin typeface="+mn-lt"/>
                <a:ea typeface="+mn-ea"/>
                <a:cs typeface="+mn-cs"/>
              </a:rPr>
              <a:t>的评价标准聚合，允许持续不断地对容器、应用、主机和网络进行监测。</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Katran</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是一个 </a:t>
            </a:r>
            <a:r>
              <a:rPr lang="en-US"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库和 </a:t>
            </a:r>
            <a:r>
              <a:rPr lang="en-US" altLang="zh-CN" sz="1200" b="0" i="0" kern="1200" dirty="0">
                <a:solidFill>
                  <a:schemeClr val="tx1"/>
                </a:solidFill>
                <a:effectLst/>
                <a:latin typeface="+mn-lt"/>
                <a:ea typeface="+mn-ea"/>
                <a:cs typeface="+mn-cs"/>
              </a:rPr>
              <a:t>eBPF </a:t>
            </a:r>
            <a:r>
              <a:rPr lang="zh-CN" altLang="en-US" sz="1200" b="0" i="0" kern="1200" dirty="0">
                <a:solidFill>
                  <a:schemeClr val="tx1"/>
                </a:solidFill>
                <a:effectLst/>
                <a:latin typeface="+mn-lt"/>
                <a:ea typeface="+mn-ea"/>
                <a:cs typeface="+mn-cs"/>
              </a:rPr>
              <a:t>程序，可以用来建立高性能的 </a:t>
            </a:r>
            <a:r>
              <a:rPr lang="en-US" altLang="zh-CN" sz="1200" b="0" i="0" kern="1200" dirty="0">
                <a:solidFill>
                  <a:schemeClr val="tx1"/>
                </a:solidFill>
                <a:effectLst/>
                <a:latin typeface="+mn-lt"/>
                <a:ea typeface="+mn-ea"/>
                <a:cs typeface="+mn-cs"/>
              </a:rPr>
              <a:t>layer 4 </a:t>
            </a:r>
            <a:r>
              <a:rPr lang="zh-CN" altLang="en-US" sz="1200" b="0" i="0" kern="1200" dirty="0">
                <a:solidFill>
                  <a:schemeClr val="tx1"/>
                </a:solidFill>
                <a:effectLst/>
                <a:latin typeface="+mn-lt"/>
                <a:ea typeface="+mn-ea"/>
                <a:cs typeface="+mn-cs"/>
              </a:rPr>
              <a:t>负载均衡转发屏幕。</a:t>
            </a:r>
            <a:r>
              <a:rPr lang="en-US" altLang="zh-CN" sz="1200" b="0" i="0" kern="1200" dirty="0" err="1">
                <a:solidFill>
                  <a:schemeClr val="tx1"/>
                </a:solidFill>
                <a:effectLst/>
                <a:latin typeface="+mn-lt"/>
                <a:ea typeface="+mn-ea"/>
                <a:cs typeface="+mn-cs"/>
              </a:rPr>
              <a:t>Katran</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利用</a:t>
            </a:r>
            <a:r>
              <a:rPr lang="en-US" altLang="zh-CN" sz="1200" b="0" i="0" kern="1200" dirty="0">
                <a:solidFill>
                  <a:schemeClr val="tx1"/>
                </a:solidFill>
                <a:effectLst/>
                <a:latin typeface="+mn-lt"/>
                <a:ea typeface="+mn-ea"/>
                <a:cs typeface="+mn-cs"/>
              </a:rPr>
              <a:t>Linux </a:t>
            </a:r>
            <a:r>
              <a:rPr lang="zh-CN" altLang="en-US" sz="1200" b="0" i="0" kern="1200" dirty="0">
                <a:solidFill>
                  <a:schemeClr val="tx1"/>
                </a:solidFill>
                <a:effectLst/>
                <a:latin typeface="+mn-lt"/>
                <a:ea typeface="+mn-ea"/>
                <a:cs typeface="+mn-cs"/>
              </a:rPr>
              <a:t>内核中的 </a:t>
            </a:r>
            <a:r>
              <a:rPr lang="en-US" altLang="zh-CN" sz="1200" b="0" i="0" kern="1200" dirty="0">
                <a:solidFill>
                  <a:schemeClr val="tx1"/>
                </a:solidFill>
                <a:effectLst/>
                <a:latin typeface="+mn-lt"/>
                <a:ea typeface="+mn-ea"/>
                <a:cs typeface="+mn-cs"/>
              </a:rPr>
              <a:t>XDP </a:t>
            </a:r>
            <a:r>
              <a:rPr lang="zh-CN" altLang="en-US" sz="1200" b="0" i="0" kern="1200" dirty="0">
                <a:solidFill>
                  <a:schemeClr val="tx1"/>
                </a:solidFill>
                <a:effectLst/>
                <a:latin typeface="+mn-lt"/>
                <a:ea typeface="+mn-ea"/>
                <a:cs typeface="+mn-cs"/>
              </a:rPr>
              <a:t>基础构件来提供一个核内的快速包处理功能。它的性能随着网卡接收队列数量线性增长，它也可以使用 </a:t>
            </a:r>
            <a:r>
              <a:rPr lang="en-US" altLang="zh-CN" sz="1200" b="0" i="0" kern="1200" dirty="0">
                <a:solidFill>
                  <a:schemeClr val="tx1"/>
                </a:solidFill>
                <a:effectLst/>
                <a:latin typeface="+mn-lt"/>
                <a:ea typeface="+mn-ea"/>
                <a:cs typeface="+mn-cs"/>
              </a:rPr>
              <a:t>RSS </a:t>
            </a:r>
            <a:r>
              <a:rPr lang="zh-CN" altLang="en-US" sz="1200" b="0" i="0" kern="1200" dirty="0">
                <a:solidFill>
                  <a:schemeClr val="tx1"/>
                </a:solidFill>
                <a:effectLst/>
                <a:latin typeface="+mn-lt"/>
                <a:ea typeface="+mn-ea"/>
                <a:cs typeface="+mn-cs"/>
              </a:rPr>
              <a:t>来做 </a:t>
            </a:r>
            <a:r>
              <a:rPr lang="en-US" altLang="zh-CN" sz="1200" b="0" i="0" kern="1200" dirty="0">
                <a:solidFill>
                  <a:schemeClr val="tx1"/>
                </a:solidFill>
                <a:effectLst/>
                <a:latin typeface="+mn-lt"/>
                <a:ea typeface="+mn-ea"/>
                <a:cs typeface="+mn-cs"/>
              </a:rPr>
              <a:t>L7 </a:t>
            </a:r>
            <a:r>
              <a:rPr lang="zh-CN" altLang="en-US" sz="1200" b="0" i="0" kern="1200" dirty="0">
                <a:solidFill>
                  <a:schemeClr val="tx1"/>
                </a:solidFill>
                <a:effectLst/>
                <a:latin typeface="+mn-lt"/>
                <a:ea typeface="+mn-ea"/>
                <a:cs typeface="+mn-cs"/>
              </a:rPr>
              <a:t>的负载均衡。</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t>12</a:t>
            </a:fld>
            <a:endParaRPr lang="zh-CN" altLang="en-US"/>
          </a:p>
        </p:txBody>
      </p:sp>
    </p:spTree>
    <p:extLst>
      <p:ext uri="{BB962C8B-B14F-4D97-AF65-F5344CB8AC3E}">
        <p14:creationId xmlns:p14="http://schemas.microsoft.com/office/powerpoint/2010/main" val="1198770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这是</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收到包以后，驱动不仅会直接发给协议栈，还会发给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一份， </a:t>
            </a:r>
            <a:r>
              <a:rPr lang="en-US" altLang="zh-CN" sz="1200" b="0" i="0" kern="1200" dirty="0">
                <a:solidFill>
                  <a:schemeClr val="tx1"/>
                </a:solidFill>
                <a:effectLst/>
                <a:latin typeface="+mn-lt"/>
                <a:ea typeface="+mn-ea"/>
                <a:cs typeface="+mn-cs"/>
              </a:rPr>
              <a:t>BPF</a:t>
            </a:r>
            <a:r>
              <a:rPr lang="zh-CN" altLang="en-US" sz="1200" b="0" i="0" kern="1200" dirty="0">
                <a:solidFill>
                  <a:schemeClr val="tx1"/>
                </a:solidFill>
                <a:effectLst/>
                <a:latin typeface="+mn-lt"/>
                <a:ea typeface="+mn-ea"/>
                <a:cs typeface="+mn-cs"/>
              </a:rPr>
              <a:t>根据不同的</a:t>
            </a:r>
            <a:r>
              <a:rPr lang="en-US" altLang="zh-CN" sz="1200" b="0" i="0" kern="1200" dirty="0">
                <a:solidFill>
                  <a:schemeClr val="tx1"/>
                </a:solidFill>
                <a:effectLst/>
                <a:latin typeface="+mn-lt"/>
                <a:ea typeface="+mn-ea"/>
                <a:cs typeface="+mn-cs"/>
              </a:rPr>
              <a:t>filter</a:t>
            </a:r>
            <a:r>
              <a:rPr lang="zh-CN" altLang="en-US" sz="1200" b="0" i="0" kern="1200" dirty="0">
                <a:solidFill>
                  <a:schemeClr val="tx1"/>
                </a:solidFill>
                <a:effectLst/>
                <a:latin typeface="+mn-lt"/>
                <a:ea typeface="+mn-ea"/>
                <a:cs typeface="+mn-cs"/>
              </a:rPr>
              <a:t>直接“就地”进行过滤，不会再拷贝到内核中的其他</a:t>
            </a:r>
            <a:r>
              <a:rPr lang="en-US" altLang="zh-CN" sz="1200" b="0" i="0" kern="1200" dirty="0">
                <a:solidFill>
                  <a:schemeClr val="tx1"/>
                </a:solidFill>
                <a:effectLst/>
                <a:latin typeface="+mn-lt"/>
                <a:ea typeface="+mn-ea"/>
                <a:cs typeface="+mn-cs"/>
              </a:rPr>
              <a:t>buffer</a:t>
            </a:r>
            <a:r>
              <a:rPr lang="zh-CN" altLang="en-US" sz="1200" b="0" i="0" kern="1200" dirty="0">
                <a:solidFill>
                  <a:schemeClr val="tx1"/>
                </a:solidFill>
                <a:effectLst/>
                <a:latin typeface="+mn-lt"/>
                <a:ea typeface="+mn-ea"/>
                <a:cs typeface="+mn-cs"/>
              </a:rPr>
              <a:t>之后再就行处理，否则就太浪费资源了。处理后才会拷贝需要的部分到用户可以拿到的 </a:t>
            </a:r>
            <a:r>
              <a:rPr lang="en-US" altLang="zh-CN" sz="1200" b="0" i="0" kern="1200" dirty="0">
                <a:solidFill>
                  <a:schemeClr val="tx1"/>
                </a:solidFill>
                <a:effectLst/>
                <a:latin typeface="+mn-lt"/>
                <a:ea typeface="+mn-ea"/>
                <a:cs typeface="+mn-cs"/>
              </a:rPr>
              <a:t>buffer </a:t>
            </a:r>
            <a:r>
              <a:rPr lang="zh-CN" altLang="en-US" sz="1200" b="0" i="0" kern="1200" dirty="0">
                <a:solidFill>
                  <a:schemeClr val="tx1"/>
                </a:solidFill>
                <a:effectLst/>
                <a:latin typeface="+mn-lt"/>
                <a:ea typeface="+mn-ea"/>
                <a:cs typeface="+mn-cs"/>
              </a:rPr>
              <a:t>中，用户态的应用只会看到他们需要的数据。</a:t>
            </a:r>
          </a:p>
          <a:p>
            <a:r>
              <a:rPr lang="zh-CN" altLang="en-US" sz="1200" b="0" i="0" kern="1200" dirty="0">
                <a:solidFill>
                  <a:schemeClr val="tx1"/>
                </a:solidFill>
                <a:effectLst/>
                <a:latin typeface="+mn-lt"/>
                <a:ea typeface="+mn-ea"/>
                <a:cs typeface="+mn-cs"/>
              </a:rPr>
              <a:t>注意在</a:t>
            </a:r>
            <a:r>
              <a:rPr lang="en-US" altLang="zh-CN" sz="1200" b="0" i="0" kern="1200" dirty="0">
                <a:solidFill>
                  <a:schemeClr val="tx1"/>
                </a:solidFill>
                <a:effectLst/>
                <a:latin typeface="+mn-lt"/>
                <a:ea typeface="+mn-ea"/>
                <a:cs typeface="+mn-cs"/>
              </a:rPr>
              <a:t>BPF</a:t>
            </a:r>
            <a:r>
              <a:rPr lang="zh-CN" altLang="en-US" sz="1200" b="0" i="0" kern="1200" dirty="0">
                <a:solidFill>
                  <a:schemeClr val="tx1"/>
                </a:solidFill>
                <a:effectLst/>
                <a:latin typeface="+mn-lt"/>
                <a:ea typeface="+mn-ea"/>
                <a:cs typeface="+mn-cs"/>
              </a:rPr>
              <a:t>中进行处理的时候，不是一个一个包进行处理的，因为接收到包之间的时间间隔太短，使用</a:t>
            </a:r>
            <a:r>
              <a:rPr lang="en-US" altLang="zh-CN" sz="1200" b="0" i="0" kern="1200" dirty="0">
                <a:solidFill>
                  <a:schemeClr val="tx1"/>
                </a:solidFill>
                <a:effectLst/>
                <a:latin typeface="+mn-lt"/>
                <a:ea typeface="+mn-ea"/>
                <a:cs typeface="+mn-cs"/>
              </a:rPr>
              <a:t>read</a:t>
            </a:r>
            <a:r>
              <a:rPr lang="zh-CN" altLang="en-US" sz="1200" b="0" i="0" kern="1200" dirty="0">
                <a:solidFill>
                  <a:schemeClr val="tx1"/>
                </a:solidFill>
                <a:effectLst/>
                <a:latin typeface="+mn-lt"/>
                <a:ea typeface="+mn-ea"/>
                <a:cs typeface="+mn-cs"/>
              </a:rPr>
              <a:t>系统调用又是很费事的，所以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都是把接收到的数据打包起来进行分析，为了区分开这些数据，</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会包一层首部（</a:t>
            </a:r>
            <a:r>
              <a:rPr lang="en-US" altLang="zh-CN" sz="1200" b="0" i="0" kern="1200" dirty="0">
                <a:solidFill>
                  <a:schemeClr val="tx1"/>
                </a:solidFill>
                <a:effectLst/>
                <a:latin typeface="+mn-lt"/>
                <a:ea typeface="+mn-ea"/>
                <a:cs typeface="+mn-cs"/>
              </a:rPr>
              <a:t>header</a:t>
            </a:r>
            <a:r>
              <a:rPr lang="zh-CN" altLang="en-US" sz="1200" b="0" i="0" kern="1200" dirty="0">
                <a:solidFill>
                  <a:schemeClr val="tx1"/>
                </a:solidFill>
                <a:effectLst/>
                <a:latin typeface="+mn-lt"/>
                <a:ea typeface="+mn-ea"/>
                <a:cs typeface="+mn-cs"/>
              </a:rPr>
              <a:t>），用来作为数据的边界。</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在网络监测中，一般来说（除非开启混乱模式），丢弃的信息要多于需要的信息，</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可以快速丢弃包，因此 </a:t>
            </a:r>
            <a:r>
              <a:rPr lang="en-US" altLang="zh-CN" sz="1200" b="0" i="0" kern="1200" dirty="0">
                <a:solidFill>
                  <a:schemeClr val="tx1"/>
                </a:solidFill>
                <a:effectLst/>
                <a:latin typeface="+mn-lt"/>
                <a:ea typeface="+mn-ea"/>
                <a:cs typeface="+mn-cs"/>
              </a:rPr>
              <a:t>BPF </a:t>
            </a:r>
            <a:r>
              <a:rPr lang="zh-CN" altLang="en-US" sz="1200" b="0" i="0" kern="1200" dirty="0">
                <a:solidFill>
                  <a:schemeClr val="tx1"/>
                </a:solidFill>
                <a:effectLst/>
                <a:latin typeface="+mn-lt"/>
                <a:ea typeface="+mn-ea"/>
                <a:cs typeface="+mn-cs"/>
              </a:rPr>
              <a:t>在一般情况下优势巨大。</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1" i="0" kern="1200" dirty="0">
                <a:solidFill>
                  <a:schemeClr val="tx1"/>
                </a:solidFill>
                <a:effectLst/>
                <a:latin typeface="+mn-lt"/>
                <a:ea typeface="+mn-ea"/>
                <a:cs typeface="+mn-cs"/>
              </a:rPr>
              <a:t>现在，</a:t>
            </a:r>
            <a:r>
              <a:rPr lang="en-US" altLang="zh-CN" sz="1200" b="1" i="0" kern="1200" dirty="0">
                <a:solidFill>
                  <a:schemeClr val="tx1"/>
                </a:solidFill>
                <a:effectLst/>
                <a:latin typeface="+mn-lt"/>
                <a:ea typeface="+mn-ea"/>
                <a:cs typeface="+mn-cs"/>
              </a:rPr>
              <a:t>Linux </a:t>
            </a:r>
            <a:r>
              <a:rPr lang="zh-CN" altLang="en-US" sz="1200" b="1" i="0" kern="1200" dirty="0">
                <a:solidFill>
                  <a:schemeClr val="tx1"/>
                </a:solidFill>
                <a:effectLst/>
                <a:latin typeface="+mn-lt"/>
                <a:ea typeface="+mn-ea"/>
                <a:cs typeface="+mn-cs"/>
              </a:rPr>
              <a:t>内核只运行 </a:t>
            </a:r>
            <a:r>
              <a:rPr lang="en-US" altLang="zh-CN" sz="1200" b="1" i="0" kern="1200" dirty="0">
                <a:solidFill>
                  <a:schemeClr val="tx1"/>
                </a:solidFill>
                <a:effectLst/>
                <a:latin typeface="+mn-lt"/>
                <a:ea typeface="+mn-ea"/>
                <a:cs typeface="+mn-cs"/>
              </a:rPr>
              <a:t>eBPF </a:t>
            </a:r>
            <a:r>
              <a:rPr lang="zh-CN" altLang="en-US" sz="1200" b="1" i="0" kern="1200" dirty="0">
                <a:solidFill>
                  <a:schemeClr val="tx1"/>
                </a:solidFill>
                <a:effectLst/>
                <a:latin typeface="+mn-lt"/>
                <a:ea typeface="+mn-ea"/>
                <a:cs typeface="+mn-cs"/>
              </a:rPr>
              <a:t>虚拟机，内核会将加载的 </a:t>
            </a:r>
            <a:r>
              <a:rPr lang="en-US" altLang="zh-CN" sz="1200" b="1" i="0" kern="1200" dirty="0" err="1">
                <a:solidFill>
                  <a:schemeClr val="tx1"/>
                </a:solidFill>
                <a:effectLst/>
                <a:latin typeface="+mn-lt"/>
                <a:ea typeface="+mn-ea"/>
                <a:cs typeface="+mn-cs"/>
              </a:rPr>
              <a:t>cBPF</a:t>
            </a:r>
            <a:r>
              <a:rPr lang="en-US" altLang="zh-CN" sz="1200" b="1" i="0" kern="1200" dirty="0">
                <a:solidFill>
                  <a:schemeClr val="tx1"/>
                </a:solidFill>
                <a:effectLst/>
                <a:latin typeface="+mn-lt"/>
                <a:ea typeface="+mn-ea"/>
                <a:cs typeface="+mn-cs"/>
              </a:rPr>
              <a:t> </a:t>
            </a:r>
            <a:r>
              <a:rPr lang="zh-CN" altLang="en-US" sz="1200" b="1" i="0" kern="1200" dirty="0">
                <a:solidFill>
                  <a:schemeClr val="tx1"/>
                </a:solidFill>
                <a:effectLst/>
                <a:latin typeface="+mn-lt"/>
                <a:ea typeface="+mn-ea"/>
                <a:cs typeface="+mn-cs"/>
              </a:rPr>
              <a:t>字节码 透明地转换成 </a:t>
            </a:r>
            <a:r>
              <a:rPr lang="en-US" altLang="zh-CN" sz="1200" b="1" i="0" kern="1200" dirty="0">
                <a:solidFill>
                  <a:schemeClr val="tx1"/>
                </a:solidFill>
                <a:effectLst/>
                <a:latin typeface="+mn-lt"/>
                <a:ea typeface="+mn-ea"/>
                <a:cs typeface="+mn-cs"/>
              </a:rPr>
              <a:t>eBPF </a:t>
            </a:r>
            <a:r>
              <a:rPr lang="zh-CN" altLang="en-US" sz="1200" b="1" i="0" kern="1200" dirty="0">
                <a:solidFill>
                  <a:schemeClr val="tx1"/>
                </a:solidFill>
                <a:effectLst/>
                <a:latin typeface="+mn-lt"/>
                <a:ea typeface="+mn-ea"/>
                <a:cs typeface="+mn-cs"/>
              </a:rPr>
              <a:t>再执行</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E0D5545-95D4-489F-B8ED-7EAFA774B567}" type="slidenum">
              <a:rPr lang="zh-CN" altLang="en-US" smtClean="0"/>
              <a:t>13</a:t>
            </a:fld>
            <a:endParaRPr lang="zh-CN" altLang="en-US"/>
          </a:p>
        </p:txBody>
      </p:sp>
    </p:spTree>
    <p:extLst>
      <p:ext uri="{BB962C8B-B14F-4D97-AF65-F5344CB8AC3E}">
        <p14:creationId xmlns:p14="http://schemas.microsoft.com/office/powerpoint/2010/main" val="8779366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cstate="hqprint">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cstate="hqprint">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10.xml"/><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hyperlink" Target="https://sourceware.org/systemtap/" TargetMode="External"/><Relationship Id="rId2" Type="http://schemas.openxmlformats.org/officeDocument/2006/relationships/notesSlide" Target="../notesSlides/notesSlide31.xml"/><Relationship Id="rId1" Type="http://schemas.openxmlformats.org/officeDocument/2006/relationships/slideLayout" Target="../slideLayouts/slideLayout10.xml"/><Relationship Id="rId6" Type="http://schemas.openxmlformats.org/officeDocument/2006/relationships/hyperlink" Target="https://man7.org/linux/man-pages/man7/bpf-helpers.7.html" TargetMode="External"/><Relationship Id="rId5" Type="http://schemas.openxmlformats.org/officeDocument/2006/relationships/hyperlink" Target="https://docs.cilium.io/en/v1.10/bpf/" TargetMode="External"/><Relationship Id="rId4" Type="http://schemas.openxmlformats.org/officeDocument/2006/relationships/hyperlink" Target="https://ebpf.io/"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kernel.org/doc/html/latest/networking/af_xdp.html" TargetMode="External"/><Relationship Id="rId2" Type="http://schemas.openxmlformats.org/officeDocument/2006/relationships/notesSlide" Target="../notesSlides/notesSlide32.xml"/><Relationship Id="rId1" Type="http://schemas.openxmlformats.org/officeDocument/2006/relationships/slideLayout" Target="../slideLayouts/slideLayout10.xml"/><Relationship Id="rId4" Type="http://schemas.openxmlformats.org/officeDocument/2006/relationships/hyperlink" Target="https://polycube-network.readthedocs.io/en/latest/intro.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551329" y="2051861"/>
            <a:ext cx="11089341" cy="1060855"/>
          </a:xfrm>
        </p:spPr>
        <p:txBody>
          <a:bodyPr/>
          <a:lstStyle/>
          <a:p>
            <a:r>
              <a:rPr lang="en-US" altLang="zh-CN"/>
              <a:t>A Journey to eBPF/XDP</a:t>
            </a:r>
            <a:endParaRPr lang="zh-CN" altLang="en-US" dirty="0"/>
          </a:p>
        </p:txBody>
      </p:sp>
      <p:sp>
        <p:nvSpPr>
          <p:cNvPr id="3" name="内容占位符 2">
            <a:extLst>
              <a:ext uri="{FF2B5EF4-FFF2-40B4-BE49-F238E27FC236}">
                <a16:creationId xmlns:a16="http://schemas.microsoft.com/office/drawing/2014/main" id="{20903F1C-568E-4080-8C79-B487B35A71F9}"/>
              </a:ext>
            </a:extLst>
          </p:cNvPr>
          <p:cNvSpPr>
            <a:spLocks noGrp="1"/>
          </p:cNvSpPr>
          <p:nvPr>
            <p:ph sz="quarter" idx="10"/>
          </p:nvPr>
        </p:nvSpPr>
        <p:spPr/>
        <p:txBody>
          <a:bodyPr/>
          <a:lstStyle/>
          <a:p>
            <a:r>
              <a:rPr lang="en-US" altLang="zh-CN" dirty="0"/>
              <a:t>2021</a:t>
            </a:r>
            <a:r>
              <a:rPr lang="zh-CN" altLang="en-US" dirty="0"/>
              <a:t>年</a:t>
            </a:r>
            <a:r>
              <a:rPr lang="en-US" altLang="zh-CN" dirty="0"/>
              <a:t>9</a:t>
            </a:r>
            <a:r>
              <a:rPr lang="zh-CN" altLang="en-US" dirty="0"/>
              <a:t>月</a:t>
            </a:r>
            <a:r>
              <a:rPr lang="en-US" altLang="zh-CN" dirty="0"/>
              <a:t>13</a:t>
            </a:r>
            <a:r>
              <a:rPr lang="zh-CN" altLang="en-US" dirty="0"/>
              <a:t>日</a:t>
            </a:r>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p:txBody>
          <a:bodyPr/>
          <a:lstStyle/>
          <a:p>
            <a:r>
              <a:rPr lang="zh-CN" altLang="en-US" dirty="0"/>
              <a:t>杨培灏</a:t>
            </a:r>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应用</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3074" name="Picture 2" descr="https://img2020.cnblogs.com/blog/1334952/202008/1334952-20200806131434176-109301394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8795" y="1290320"/>
            <a:ext cx="7503138" cy="431535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788940" y="5837619"/>
            <a:ext cx="1980029" cy="369332"/>
          </a:xfrm>
          <a:prstGeom prst="rect">
            <a:avLst/>
          </a:prstGeom>
        </p:spPr>
        <p:txBody>
          <a:bodyPr wrap="none">
            <a:spAutoFit/>
          </a:bodyPr>
          <a:lstStyle/>
          <a:p>
            <a:r>
              <a:rPr lang="en-US" altLang="zh-CN" dirty="0"/>
              <a:t>eBPF </a:t>
            </a:r>
            <a:r>
              <a:rPr lang="zh-CN" altLang="en-US" dirty="0"/>
              <a:t>代表性用途</a:t>
            </a:r>
          </a:p>
        </p:txBody>
      </p:sp>
    </p:spTree>
    <p:extLst>
      <p:ext uri="{BB962C8B-B14F-4D97-AF65-F5344CB8AC3E}">
        <p14:creationId xmlns:p14="http://schemas.microsoft.com/office/powerpoint/2010/main" val="1895071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应用</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4098" name="Picture 2" descr="http://localhost:8080/assets/img/bcc_tracing_tools_2019.b6d7099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920" y="711414"/>
            <a:ext cx="10265696" cy="6146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992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应用</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1030" name="Picture 6" descr="logo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351" y="1282821"/>
            <a:ext cx="1524000" cy="1181101"/>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p:cNvPicPr>
            <a:picLocks noChangeAspect="1"/>
          </p:cNvPicPr>
          <p:nvPr/>
        </p:nvPicPr>
        <p:blipFill>
          <a:blip r:embed="rId4"/>
          <a:stretch>
            <a:fillRect/>
          </a:stretch>
        </p:blipFill>
        <p:spPr>
          <a:xfrm>
            <a:off x="939182" y="3950315"/>
            <a:ext cx="1455546" cy="1333616"/>
          </a:xfrm>
          <a:prstGeom prst="rect">
            <a:avLst/>
          </a:prstGeom>
        </p:spPr>
      </p:pic>
      <p:pic>
        <p:nvPicPr>
          <p:cNvPr id="13" name="图片 12"/>
          <p:cNvPicPr>
            <a:picLocks noChangeAspect="1"/>
          </p:cNvPicPr>
          <p:nvPr/>
        </p:nvPicPr>
        <p:blipFill>
          <a:blip r:embed="rId5"/>
          <a:stretch>
            <a:fillRect/>
          </a:stretch>
        </p:blipFill>
        <p:spPr>
          <a:xfrm>
            <a:off x="6586842" y="1115115"/>
            <a:ext cx="1409822" cy="1516511"/>
          </a:xfrm>
          <a:prstGeom prst="rect">
            <a:avLst/>
          </a:prstGeom>
        </p:spPr>
      </p:pic>
      <p:pic>
        <p:nvPicPr>
          <p:cNvPr id="15" name="图片 14"/>
          <p:cNvPicPr>
            <a:picLocks noChangeAspect="1"/>
          </p:cNvPicPr>
          <p:nvPr/>
        </p:nvPicPr>
        <p:blipFill>
          <a:blip r:embed="rId6"/>
          <a:stretch>
            <a:fillRect/>
          </a:stretch>
        </p:blipFill>
        <p:spPr>
          <a:xfrm>
            <a:off x="6514446" y="4070483"/>
            <a:ext cx="1554615" cy="1257409"/>
          </a:xfrm>
          <a:prstGeom prst="rect">
            <a:avLst/>
          </a:prstGeom>
        </p:spPr>
      </p:pic>
      <p:sp>
        <p:nvSpPr>
          <p:cNvPr id="16" name="矩形 15"/>
          <p:cNvSpPr/>
          <p:nvPr/>
        </p:nvSpPr>
        <p:spPr>
          <a:xfrm>
            <a:off x="8488635" y="4237522"/>
            <a:ext cx="2858363" cy="923330"/>
          </a:xfrm>
          <a:prstGeom prst="rect">
            <a:avLst/>
          </a:prstGeom>
        </p:spPr>
        <p:txBody>
          <a:bodyPr wrap="square">
            <a:spAutoFit/>
          </a:bodyPr>
          <a:lstStyle/>
          <a:p>
            <a:r>
              <a:rPr lang="en-US" altLang="zh-CN" b="1" dirty="0" err="1">
                <a:solidFill>
                  <a:srgbClr val="000000"/>
                </a:solidFill>
                <a:latin typeface="Inter"/>
              </a:rPr>
              <a:t>Katran</a:t>
            </a:r>
            <a:endParaRPr lang="en-US" altLang="zh-CN" b="1" dirty="0">
              <a:solidFill>
                <a:srgbClr val="000000"/>
              </a:solidFill>
              <a:latin typeface="Inter"/>
            </a:endParaRPr>
          </a:p>
          <a:p>
            <a:r>
              <a:rPr lang="en-US" altLang="zh-CN" dirty="0">
                <a:solidFill>
                  <a:srgbClr val="000000"/>
                </a:solidFill>
                <a:latin typeface="Inter"/>
              </a:rPr>
              <a:t>A high performance layer 4 load balancer</a:t>
            </a:r>
          </a:p>
        </p:txBody>
      </p:sp>
      <p:sp>
        <p:nvSpPr>
          <p:cNvPr id="17" name="矩形 16"/>
          <p:cNvSpPr/>
          <p:nvPr/>
        </p:nvSpPr>
        <p:spPr>
          <a:xfrm>
            <a:off x="8464061" y="1681481"/>
            <a:ext cx="3818792" cy="646331"/>
          </a:xfrm>
          <a:prstGeom prst="rect">
            <a:avLst/>
          </a:prstGeom>
        </p:spPr>
        <p:txBody>
          <a:bodyPr wrap="square">
            <a:spAutoFit/>
          </a:bodyPr>
          <a:lstStyle/>
          <a:p>
            <a:r>
              <a:rPr lang="en-US" altLang="zh-CN" b="1" dirty="0">
                <a:solidFill>
                  <a:srgbClr val="000000"/>
                </a:solidFill>
                <a:latin typeface="Inter"/>
              </a:rPr>
              <a:t>Falco</a:t>
            </a:r>
          </a:p>
          <a:p>
            <a:r>
              <a:rPr lang="en-US" altLang="zh-CN" dirty="0">
                <a:solidFill>
                  <a:srgbClr val="000000"/>
                </a:solidFill>
                <a:latin typeface="Inter"/>
              </a:rPr>
              <a:t>Cloud Native Runtime Security</a:t>
            </a:r>
          </a:p>
        </p:txBody>
      </p:sp>
      <p:sp>
        <p:nvSpPr>
          <p:cNvPr id="18" name="矩形 17"/>
          <p:cNvSpPr/>
          <p:nvPr/>
        </p:nvSpPr>
        <p:spPr>
          <a:xfrm>
            <a:off x="2991552" y="1404481"/>
            <a:ext cx="3361592" cy="1200329"/>
          </a:xfrm>
          <a:prstGeom prst="rect">
            <a:avLst/>
          </a:prstGeom>
        </p:spPr>
        <p:txBody>
          <a:bodyPr wrap="square">
            <a:spAutoFit/>
          </a:bodyPr>
          <a:lstStyle/>
          <a:p>
            <a:r>
              <a:rPr lang="en-US" altLang="zh-CN" b="1" dirty="0">
                <a:solidFill>
                  <a:srgbClr val="000000"/>
                </a:solidFill>
                <a:latin typeface="Inter"/>
              </a:rPr>
              <a:t>bcc</a:t>
            </a:r>
          </a:p>
          <a:p>
            <a:r>
              <a:rPr lang="en-US" altLang="zh-CN" dirty="0">
                <a:solidFill>
                  <a:srgbClr val="000000"/>
                </a:solidFill>
                <a:latin typeface="Inter"/>
              </a:rPr>
              <a:t>Toolkit and library for efficient BPF-based kernel tracing</a:t>
            </a:r>
          </a:p>
        </p:txBody>
      </p:sp>
      <p:sp>
        <p:nvSpPr>
          <p:cNvPr id="19" name="矩形 18"/>
          <p:cNvSpPr/>
          <p:nvPr/>
        </p:nvSpPr>
        <p:spPr>
          <a:xfrm>
            <a:off x="2789728" y="4155458"/>
            <a:ext cx="3305144" cy="923330"/>
          </a:xfrm>
          <a:prstGeom prst="rect">
            <a:avLst/>
          </a:prstGeom>
        </p:spPr>
        <p:txBody>
          <a:bodyPr wrap="square">
            <a:spAutoFit/>
          </a:bodyPr>
          <a:lstStyle/>
          <a:p>
            <a:r>
              <a:rPr lang="en-US" altLang="zh-CN" b="1" dirty="0">
                <a:solidFill>
                  <a:srgbClr val="000000"/>
                </a:solidFill>
                <a:latin typeface="Inter"/>
              </a:rPr>
              <a:t>Cilium</a:t>
            </a:r>
          </a:p>
          <a:p>
            <a:r>
              <a:rPr lang="en-US" altLang="zh-CN" dirty="0">
                <a:solidFill>
                  <a:srgbClr val="000000"/>
                </a:solidFill>
                <a:latin typeface="Inter"/>
              </a:rPr>
              <a:t>eBPF-based Networking, Security, and Observability</a:t>
            </a:r>
          </a:p>
        </p:txBody>
      </p:sp>
    </p:spTree>
    <p:extLst>
      <p:ext uri="{BB962C8B-B14F-4D97-AF65-F5344CB8AC3E}">
        <p14:creationId xmlns:p14="http://schemas.microsoft.com/office/powerpoint/2010/main" val="3237821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回顾 </a:t>
            </a:r>
            <a:r>
              <a:rPr lang="en-US" altLang="zh-CN" dirty="0"/>
              <a:t>BPF </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6146" name="Picture 2" descr="http://localhost:8080/assets/img/bpf_overview.89e8308e.png"/>
          <p:cNvPicPr>
            <a:picLocks noChangeAspect="1" noChangeArrowheads="1"/>
          </p:cNvPicPr>
          <p:nvPr/>
        </p:nvPicPr>
        <p:blipFill rotWithShape="1">
          <a:blip r:embed="rId3">
            <a:extLst>
              <a:ext uri="{28A0092B-C50C-407E-A947-70E740481C1C}">
                <a14:useLocalDpi xmlns:a14="http://schemas.microsoft.com/office/drawing/2010/main" val="0"/>
              </a:ext>
            </a:extLst>
          </a:blip>
          <a:srcRect b="9284"/>
          <a:stretch/>
        </p:blipFill>
        <p:spPr bwMode="auto">
          <a:xfrm>
            <a:off x="2893814" y="820155"/>
            <a:ext cx="6046470" cy="4788166"/>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4693813" y="5838944"/>
            <a:ext cx="1915909" cy="369332"/>
          </a:xfrm>
          <a:prstGeom prst="rect">
            <a:avLst/>
          </a:prstGeom>
        </p:spPr>
        <p:txBody>
          <a:bodyPr wrap="none">
            <a:spAutoFit/>
          </a:bodyPr>
          <a:lstStyle/>
          <a:p>
            <a:r>
              <a:rPr lang="zh-CN" altLang="en-US" dirty="0"/>
              <a:t>早期 </a:t>
            </a:r>
            <a:r>
              <a:rPr lang="en-US" altLang="zh-CN" dirty="0"/>
              <a:t>BPF </a:t>
            </a:r>
            <a:r>
              <a:rPr lang="zh-CN" altLang="en-US" dirty="0"/>
              <a:t>的设计</a:t>
            </a:r>
          </a:p>
        </p:txBody>
      </p:sp>
    </p:spTree>
    <p:extLst>
      <p:ext uri="{BB962C8B-B14F-4D97-AF65-F5344CB8AC3E}">
        <p14:creationId xmlns:p14="http://schemas.microsoft.com/office/powerpoint/2010/main" val="1018722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概述</a:t>
            </a:r>
            <a:r>
              <a:rPr lang="en-US" altLang="zh-CN" dirty="0"/>
              <a:t> </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11266" name="Picture 2" descr="im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124" y="680990"/>
            <a:ext cx="10294384" cy="5423303"/>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4788940" y="6069568"/>
            <a:ext cx="2274982" cy="369332"/>
          </a:xfrm>
          <a:prstGeom prst="rect">
            <a:avLst/>
          </a:prstGeom>
        </p:spPr>
        <p:txBody>
          <a:bodyPr wrap="none">
            <a:spAutoFit/>
          </a:bodyPr>
          <a:lstStyle/>
          <a:p>
            <a:r>
              <a:rPr lang="zh-CN" altLang="en-US" dirty="0"/>
              <a:t>现代化的 </a:t>
            </a:r>
            <a:r>
              <a:rPr lang="en-US" altLang="zh-CN" dirty="0"/>
              <a:t>eBPF </a:t>
            </a:r>
            <a:r>
              <a:rPr lang="zh-CN" altLang="en-US" dirty="0"/>
              <a:t>架构</a:t>
            </a:r>
          </a:p>
        </p:txBody>
      </p:sp>
    </p:spTree>
    <p:extLst>
      <p:ext uri="{BB962C8B-B14F-4D97-AF65-F5344CB8AC3E}">
        <p14:creationId xmlns:p14="http://schemas.microsoft.com/office/powerpoint/2010/main" val="2710949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概述</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1075351" y="2012862"/>
            <a:ext cx="10576439" cy="2862322"/>
          </a:xfrm>
          <a:prstGeom prst="rect">
            <a:avLst/>
          </a:prstGeom>
        </p:spPr>
        <p:txBody>
          <a:bodyPr wrap="square">
            <a:spAutoFit/>
          </a:bodyPr>
          <a:lstStyle/>
          <a:p>
            <a:r>
              <a:rPr lang="en-US" altLang="zh-CN" dirty="0"/>
              <a:t>eBPF </a:t>
            </a:r>
            <a:r>
              <a:rPr lang="zh-CN" altLang="en-US" dirty="0"/>
              <a:t>提供了围绕自身的一些基础设施 </a:t>
            </a:r>
            <a:r>
              <a:rPr lang="en-US" altLang="zh-CN" dirty="0"/>
              <a:t>[4]</a:t>
            </a:r>
            <a:r>
              <a:rPr lang="zh-CN" altLang="en-US" dirty="0"/>
              <a:t>，例如：</a:t>
            </a:r>
            <a:endParaRPr lang="en-US" altLang="zh-CN" dirty="0"/>
          </a:p>
          <a:p>
            <a:endParaRPr lang="zh-CN" altLang="en-US" dirty="0"/>
          </a:p>
          <a:p>
            <a:r>
              <a:rPr lang="en-US" altLang="zh-CN" dirty="0"/>
              <a:t>- </a:t>
            </a:r>
            <a:r>
              <a:rPr lang="zh-CN" altLang="en-US" b="1" dirty="0"/>
              <a:t>指令集</a:t>
            </a:r>
            <a:r>
              <a:rPr lang="zh-CN" altLang="en-US" dirty="0"/>
              <a:t>、内核中的</a:t>
            </a:r>
            <a:r>
              <a:rPr lang="zh-CN" altLang="en-US" b="1" dirty="0"/>
              <a:t>验证器</a:t>
            </a:r>
            <a:r>
              <a:rPr lang="zh-CN" altLang="en-US" dirty="0"/>
              <a:t>、</a:t>
            </a:r>
            <a:r>
              <a:rPr lang="zh-CN" altLang="en-US" b="1" dirty="0"/>
              <a:t>解释器</a:t>
            </a:r>
            <a:r>
              <a:rPr lang="zh-CN" altLang="en-US" dirty="0"/>
              <a:t>、</a:t>
            </a:r>
            <a:r>
              <a:rPr lang="en-US" altLang="zh-CN" dirty="0"/>
              <a:t>JIT </a:t>
            </a:r>
            <a:r>
              <a:rPr lang="zh-CN" altLang="en-US" b="1" dirty="0"/>
              <a:t>编译器</a:t>
            </a:r>
            <a:endParaRPr lang="en-US" altLang="zh-CN" b="1" dirty="0"/>
          </a:p>
          <a:p>
            <a:r>
              <a:rPr lang="en-US" altLang="zh-CN" dirty="0"/>
              <a:t>- </a:t>
            </a:r>
            <a:r>
              <a:rPr lang="en-US" altLang="zh-CN" b="1" dirty="0"/>
              <a:t>BPF map</a:t>
            </a:r>
            <a:r>
              <a:rPr lang="zh-CN" altLang="en-US" dirty="0"/>
              <a:t>：高效的 </a:t>
            </a:r>
            <a:r>
              <a:rPr lang="en-US" altLang="zh-CN" dirty="0"/>
              <a:t>key/value </a:t>
            </a:r>
            <a:r>
              <a:rPr lang="zh-CN" altLang="en-US" dirty="0"/>
              <a:t>存储</a:t>
            </a:r>
          </a:p>
          <a:p>
            <a:r>
              <a:rPr lang="en-US" altLang="zh-CN" dirty="0"/>
              <a:t>- </a:t>
            </a:r>
            <a:r>
              <a:rPr lang="zh-CN" altLang="en-US" dirty="0"/>
              <a:t>辅助函数（</a:t>
            </a:r>
            <a:r>
              <a:rPr lang="en-US" altLang="zh-CN" b="1" dirty="0"/>
              <a:t>helper function</a:t>
            </a:r>
            <a:r>
              <a:rPr lang="zh-CN" altLang="en-US" dirty="0"/>
              <a:t>）：可以更方便地利用内核功能或与内核交互</a:t>
            </a:r>
          </a:p>
          <a:p>
            <a:r>
              <a:rPr lang="en-US" altLang="zh-CN" dirty="0"/>
              <a:t>- </a:t>
            </a:r>
            <a:r>
              <a:rPr lang="zh-CN" altLang="en-US" dirty="0"/>
              <a:t>尾调用（</a:t>
            </a:r>
            <a:r>
              <a:rPr lang="en-US" altLang="zh-CN" b="1" dirty="0"/>
              <a:t>tail call</a:t>
            </a:r>
            <a:r>
              <a:rPr lang="zh-CN" altLang="en-US" dirty="0"/>
              <a:t>）：高效地调用其他 </a:t>
            </a:r>
            <a:r>
              <a:rPr lang="en-US" altLang="zh-CN" dirty="0"/>
              <a:t>BPF </a:t>
            </a:r>
            <a:r>
              <a:rPr lang="zh-CN" altLang="en-US" dirty="0"/>
              <a:t>程序</a:t>
            </a:r>
          </a:p>
          <a:p>
            <a:r>
              <a:rPr lang="en-US" altLang="zh-CN" dirty="0"/>
              <a:t>- </a:t>
            </a:r>
            <a:r>
              <a:rPr lang="zh-CN" altLang="en-US" dirty="0"/>
              <a:t>安全加固原语（</a:t>
            </a:r>
            <a:r>
              <a:rPr lang="en-US" altLang="zh-CN" dirty="0"/>
              <a:t>security hardening primitives</a:t>
            </a:r>
            <a:r>
              <a:rPr lang="zh-CN" altLang="en-US" dirty="0"/>
              <a:t>）</a:t>
            </a:r>
          </a:p>
          <a:p>
            <a:r>
              <a:rPr lang="en-US" altLang="zh-CN" dirty="0"/>
              <a:t>- </a:t>
            </a:r>
            <a:r>
              <a:rPr lang="zh-CN" altLang="en-US" dirty="0"/>
              <a:t>用于 </a:t>
            </a:r>
            <a:r>
              <a:rPr lang="en-US" altLang="zh-CN" dirty="0"/>
              <a:t>pin/unpin </a:t>
            </a:r>
            <a:r>
              <a:rPr lang="zh-CN" altLang="en-US" dirty="0"/>
              <a:t>对象（例如 </a:t>
            </a:r>
            <a:r>
              <a:rPr lang="en-US" altLang="zh-CN" dirty="0"/>
              <a:t>map</a:t>
            </a:r>
            <a:r>
              <a:rPr lang="zh-CN" altLang="en-US" dirty="0"/>
              <a:t>、程序）的</a:t>
            </a:r>
            <a:r>
              <a:rPr lang="zh-CN" altLang="en-US" b="1" dirty="0"/>
              <a:t>伪文件系统</a:t>
            </a:r>
            <a:r>
              <a:rPr lang="zh-CN" altLang="en-US" dirty="0"/>
              <a:t>（</a:t>
            </a:r>
            <a:r>
              <a:rPr lang="en-US" altLang="zh-CN" dirty="0" err="1"/>
              <a:t>bpffs</a:t>
            </a:r>
            <a:r>
              <a:rPr lang="zh-CN" altLang="en-US" dirty="0"/>
              <a:t>），实现持久存储</a:t>
            </a:r>
          </a:p>
          <a:p>
            <a:r>
              <a:rPr lang="en-US" altLang="zh-CN" dirty="0"/>
              <a:t>- </a:t>
            </a:r>
            <a:r>
              <a:rPr lang="zh-CN" altLang="en-US" dirty="0"/>
              <a:t>支持 </a:t>
            </a:r>
            <a:r>
              <a:rPr lang="en-US" altLang="zh-CN" b="1" dirty="0"/>
              <a:t>BPF offload</a:t>
            </a:r>
            <a:r>
              <a:rPr lang="zh-CN" altLang="en-US" dirty="0"/>
              <a:t>（例如 </a:t>
            </a:r>
            <a:r>
              <a:rPr lang="en-US" altLang="zh-CN" dirty="0"/>
              <a:t>offload </a:t>
            </a:r>
            <a:r>
              <a:rPr lang="zh-CN" altLang="en-US" dirty="0"/>
              <a:t>到网卡）的基础设施</a:t>
            </a:r>
          </a:p>
          <a:p>
            <a:endParaRPr lang="en-US" altLang="zh-CN" dirty="0"/>
          </a:p>
        </p:txBody>
      </p:sp>
    </p:spTree>
    <p:extLst>
      <p:ext uri="{BB962C8B-B14F-4D97-AF65-F5344CB8AC3E}">
        <p14:creationId xmlns:p14="http://schemas.microsoft.com/office/powerpoint/2010/main" val="3342408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概述</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graphicFrame>
        <p:nvGraphicFramePr>
          <p:cNvPr id="8" name="内容占位符 3">
            <a:extLst>
              <a:ext uri="{FF2B5EF4-FFF2-40B4-BE49-F238E27FC236}">
                <a16:creationId xmlns:a16="http://schemas.microsoft.com/office/drawing/2014/main" id="{B09AB96B-2810-483B-95C5-F4B129D41BB0}"/>
              </a:ext>
            </a:extLst>
          </p:cNvPr>
          <p:cNvGraphicFramePr>
            <a:graphicFrameLocks/>
          </p:cNvGraphicFramePr>
          <p:nvPr>
            <p:extLst>
              <p:ext uri="{D42A27DB-BD31-4B8C-83A1-F6EECF244321}">
                <p14:modId xmlns:p14="http://schemas.microsoft.com/office/powerpoint/2010/main" val="3360711694"/>
              </p:ext>
            </p:extLst>
          </p:nvPr>
        </p:nvGraphicFramePr>
        <p:xfrm>
          <a:off x="5496338" y="1384976"/>
          <a:ext cx="6291470" cy="4228866"/>
        </p:xfrm>
        <a:graphic>
          <a:graphicData uri="http://schemas.openxmlformats.org/drawingml/2006/table">
            <a:tbl>
              <a:tblPr/>
              <a:tblGrid>
                <a:gridCol w="1992427">
                  <a:extLst>
                    <a:ext uri="{9D8B030D-6E8A-4147-A177-3AD203B41FA5}">
                      <a16:colId xmlns:a16="http://schemas.microsoft.com/office/drawing/2014/main" val="191887120"/>
                    </a:ext>
                  </a:extLst>
                </a:gridCol>
                <a:gridCol w="1295077">
                  <a:extLst>
                    <a:ext uri="{9D8B030D-6E8A-4147-A177-3AD203B41FA5}">
                      <a16:colId xmlns:a16="http://schemas.microsoft.com/office/drawing/2014/main" val="1487015986"/>
                    </a:ext>
                  </a:extLst>
                </a:gridCol>
                <a:gridCol w="3003966">
                  <a:extLst>
                    <a:ext uri="{9D8B030D-6E8A-4147-A177-3AD203B41FA5}">
                      <a16:colId xmlns:a16="http://schemas.microsoft.com/office/drawing/2014/main" val="4078472111"/>
                    </a:ext>
                  </a:extLst>
                </a:gridCol>
              </a:tblGrid>
              <a:tr h="524479">
                <a:tc>
                  <a:txBody>
                    <a:bodyPr/>
                    <a:lstStyle/>
                    <a:p>
                      <a:pPr algn="ctr" fontAlgn="ctr"/>
                      <a:r>
                        <a:rPr lang="en-US" sz="1200" b="1" dirty="0" err="1">
                          <a:effectLst/>
                        </a:rPr>
                        <a:t>bpf_prog_type</a:t>
                      </a:r>
                      <a:endParaRPr lang="en-US" sz="1200" b="1" dirty="0">
                        <a:effectLst/>
                      </a:endParaRPr>
                    </a:p>
                  </a:txBody>
                  <a:tcPr marL="61070" marR="61070" marT="48856" marB="48856" anchor="ctr">
                    <a:lnL>
                      <a:noFill/>
                    </a:lnL>
                    <a:lnR>
                      <a:noFill/>
                    </a:lnR>
                    <a:lnT>
                      <a:noFill/>
                    </a:lnT>
                    <a:lnB w="7620" cap="flat" cmpd="sng" algn="ctr">
                      <a:solidFill>
                        <a:srgbClr val="FFFFFF"/>
                      </a:solidFill>
                      <a:prstDash val="solid"/>
                      <a:round/>
                      <a:headEnd type="none" w="med" len="med"/>
                      <a:tailEnd type="none" w="med" len="med"/>
                    </a:lnB>
                    <a:solidFill>
                      <a:srgbClr val="F4F4F4"/>
                    </a:solidFill>
                  </a:tcPr>
                </a:tc>
                <a:tc>
                  <a:txBody>
                    <a:bodyPr/>
                    <a:lstStyle/>
                    <a:p>
                      <a:pPr algn="ctr" fontAlgn="ctr"/>
                      <a:r>
                        <a:rPr lang="en-US" sz="1200" b="1">
                          <a:effectLst/>
                        </a:rPr>
                        <a:t>BPF prog </a:t>
                      </a:r>
                      <a:r>
                        <a:rPr lang="zh-CN" altLang="en-US" sz="1200" b="1">
                          <a:effectLst/>
                        </a:rPr>
                        <a:t>入口参数</a:t>
                      </a:r>
                      <a:r>
                        <a:rPr lang="en-US" altLang="zh-CN" sz="1200" b="1">
                          <a:effectLst/>
                        </a:rPr>
                        <a:t>(</a:t>
                      </a:r>
                      <a:r>
                        <a:rPr lang="en-US" sz="1200" b="1">
                          <a:effectLst/>
                        </a:rPr>
                        <a:t>R1)</a:t>
                      </a:r>
                    </a:p>
                  </a:txBody>
                  <a:tcPr marL="61070" marR="61070" marT="48856" marB="48856" anchor="ctr">
                    <a:lnL>
                      <a:noFill/>
                    </a:lnL>
                    <a:lnR>
                      <a:noFill/>
                    </a:lnR>
                    <a:lnT>
                      <a:noFill/>
                    </a:lnT>
                    <a:lnB w="7620" cap="flat" cmpd="sng" algn="ctr">
                      <a:solidFill>
                        <a:srgbClr val="FFFFFF"/>
                      </a:solidFill>
                      <a:prstDash val="solid"/>
                      <a:round/>
                      <a:headEnd type="none" w="med" len="med"/>
                      <a:tailEnd type="none" w="med" len="med"/>
                    </a:lnB>
                    <a:solidFill>
                      <a:srgbClr val="F4F4F4"/>
                    </a:solidFill>
                  </a:tcPr>
                </a:tc>
                <a:tc>
                  <a:txBody>
                    <a:bodyPr/>
                    <a:lstStyle/>
                    <a:p>
                      <a:pPr algn="ctr" fontAlgn="ctr"/>
                      <a:r>
                        <a:rPr lang="zh-CN" altLang="en-US" sz="1200" b="1">
                          <a:effectLst/>
                        </a:rPr>
                        <a:t>程序类型</a:t>
                      </a:r>
                    </a:p>
                  </a:txBody>
                  <a:tcPr marL="61070" marR="61070" marT="48856" marB="48856" anchor="ctr">
                    <a:lnL>
                      <a:noFill/>
                    </a:lnL>
                    <a:lnR>
                      <a:noFill/>
                    </a:lnR>
                    <a:lnT>
                      <a:noFill/>
                    </a:lnT>
                    <a:lnB w="7620" cap="flat" cmpd="sng" algn="ctr">
                      <a:solidFill>
                        <a:srgbClr val="FFFFFF"/>
                      </a:solidFill>
                      <a:prstDash val="solid"/>
                      <a:round/>
                      <a:headEnd type="none" w="med" len="med"/>
                      <a:tailEnd type="none" w="med" len="med"/>
                    </a:lnB>
                    <a:solidFill>
                      <a:srgbClr val="F4F4F4"/>
                    </a:solidFill>
                  </a:tcPr>
                </a:tc>
                <a:extLst>
                  <a:ext uri="{0D108BD9-81ED-4DB2-BD59-A6C34878D82A}">
                    <a16:rowId xmlns:a16="http://schemas.microsoft.com/office/drawing/2014/main" val="3083234870"/>
                  </a:ext>
                </a:extLst>
              </a:tr>
              <a:tr h="479396">
                <a:tc>
                  <a:txBody>
                    <a:bodyPr/>
                    <a:lstStyle/>
                    <a:p>
                      <a:pPr algn="ctr" fontAlgn="ctr"/>
                      <a:r>
                        <a:rPr lang="en-US" sz="1200" b="1" dirty="0">
                          <a:effectLst/>
                        </a:rPr>
                        <a:t>BPF_PROG_TYPE_SOCKET_FILTER</a:t>
                      </a:r>
                      <a:endParaRPr lang="en-US" sz="1200" dirty="0">
                        <a:effectLst/>
                      </a:endParaRPr>
                    </a:p>
                  </a:txBody>
                  <a:tcPr marL="61070" marR="61070" marT="48856" marB="48856" anchor="ctr">
                    <a:lnL>
                      <a:noFill/>
                    </a:lnL>
                    <a:lnR>
                      <a:noFill/>
                    </a:lnR>
                    <a:lnT w="7620" cap="flat" cmpd="sng" algn="ctr">
                      <a:solidFill>
                        <a:srgbClr val="FFFFFF"/>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ctr"/>
                      <a:r>
                        <a:rPr lang="en-US" sz="1200" b="1" dirty="0" err="1">
                          <a:effectLst/>
                        </a:rPr>
                        <a:t>struct</a:t>
                      </a:r>
                      <a:r>
                        <a:rPr lang="en-US" sz="1200" b="1" dirty="0">
                          <a:effectLst/>
                        </a:rPr>
                        <a:t> __</a:t>
                      </a:r>
                      <a:r>
                        <a:rPr lang="en-US" sz="1200" b="1" dirty="0" err="1">
                          <a:effectLst/>
                        </a:rPr>
                        <a:t>sk_buff</a:t>
                      </a:r>
                      <a:endParaRPr lang="en-US" sz="1200" dirty="0">
                        <a:effectLst/>
                      </a:endParaRPr>
                    </a:p>
                  </a:txBody>
                  <a:tcPr marL="61070" marR="61070" marT="48856" marB="48856" anchor="ctr">
                    <a:lnL>
                      <a:noFill/>
                    </a:lnL>
                    <a:lnR>
                      <a:noFill/>
                    </a:lnR>
                    <a:lnT w="7620" cap="flat" cmpd="sng" algn="ctr">
                      <a:solidFill>
                        <a:srgbClr val="FFFFFF"/>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ctr"/>
                      <a:r>
                        <a:rPr lang="zh-CN" altLang="en-US" sz="1200" dirty="0">
                          <a:effectLst/>
                        </a:rPr>
                        <a:t>用于过滤进出口网络报文，功能上和传统 </a:t>
                      </a:r>
                      <a:r>
                        <a:rPr lang="en-US" altLang="zh-CN" sz="1200" dirty="0">
                          <a:effectLst/>
                        </a:rPr>
                        <a:t>BPF </a:t>
                      </a:r>
                      <a:r>
                        <a:rPr lang="zh-CN" altLang="en-US" sz="1200" dirty="0">
                          <a:effectLst/>
                        </a:rPr>
                        <a:t>类似。</a:t>
                      </a:r>
                    </a:p>
                  </a:txBody>
                  <a:tcPr marL="61070" marR="61070" marT="48856" marB="48856" anchor="ctr">
                    <a:lnL>
                      <a:noFill/>
                    </a:lnL>
                    <a:lnR>
                      <a:noFill/>
                    </a:lnR>
                    <a:lnT w="7620" cap="flat" cmpd="sng" algn="ctr">
                      <a:solidFill>
                        <a:srgbClr val="FFFFFF"/>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438489273"/>
                  </a:ext>
                </a:extLst>
              </a:tr>
              <a:tr h="479396">
                <a:tc>
                  <a:txBody>
                    <a:bodyPr/>
                    <a:lstStyle/>
                    <a:p>
                      <a:pPr algn="ctr" fontAlgn="ctr"/>
                      <a:r>
                        <a:rPr lang="en-US" sz="1200" b="1" dirty="0">
                          <a:effectLst/>
                        </a:rPr>
                        <a:t>BPF_PROG_TYPE_KPROBE</a:t>
                      </a:r>
                      <a:endParaRPr lang="en-US" sz="1200" dirty="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US" sz="1200" b="1" dirty="0">
                          <a:effectLst/>
                        </a:rPr>
                        <a:t>struct </a:t>
                      </a:r>
                      <a:r>
                        <a:rPr lang="en-US" sz="1200" b="1" dirty="0" err="1">
                          <a:effectLst/>
                        </a:rPr>
                        <a:t>pt_regs</a:t>
                      </a:r>
                      <a:endParaRPr lang="en-US" sz="1200" dirty="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ctr"/>
                      <a:r>
                        <a:rPr lang="zh-CN" altLang="en-US" sz="1200">
                          <a:effectLst/>
                        </a:rPr>
                        <a:t>用于 </a:t>
                      </a:r>
                      <a:r>
                        <a:rPr lang="en-US" sz="1200">
                          <a:effectLst/>
                        </a:rPr>
                        <a:t>kprobe </a:t>
                      </a:r>
                      <a:r>
                        <a:rPr lang="zh-CN" altLang="en-US" sz="1200">
                          <a:effectLst/>
                        </a:rPr>
                        <a:t>功能的 </a:t>
                      </a:r>
                      <a:r>
                        <a:rPr lang="en-US" sz="1200">
                          <a:effectLst/>
                        </a:rPr>
                        <a:t>BPF </a:t>
                      </a:r>
                      <a:r>
                        <a:rPr lang="zh-CN" altLang="en-US" sz="1200">
                          <a:effectLst/>
                        </a:rPr>
                        <a:t>代码。</a:t>
                      </a: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229895124"/>
                  </a:ext>
                </a:extLst>
              </a:tr>
              <a:tr h="929079">
                <a:tc>
                  <a:txBody>
                    <a:bodyPr/>
                    <a:lstStyle/>
                    <a:p>
                      <a:pPr algn="ctr" fontAlgn="ctr"/>
                      <a:r>
                        <a:rPr lang="en-US" sz="1200" b="1">
                          <a:effectLst/>
                        </a:rPr>
                        <a:t>BPF_PROG_TYPE_TRACEPOINT</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ctr"/>
                      <a:r>
                        <a:rPr lang="zh-CN" altLang="en-US" sz="1200" dirty="0">
                          <a:effectLst/>
                        </a:rPr>
                        <a:t>比较特殊，根据 位置的不同而不同。</a:t>
                      </a: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ctr"/>
                      <a:r>
                        <a:rPr lang="zh-CN" altLang="en-US" sz="1200">
                          <a:effectLst/>
                        </a:rPr>
                        <a:t>用于在各个 </a:t>
                      </a:r>
                      <a:r>
                        <a:rPr lang="en-US" sz="1200">
                          <a:effectLst/>
                        </a:rPr>
                        <a:t>tracepoint </a:t>
                      </a:r>
                      <a:r>
                        <a:rPr lang="zh-CN" altLang="en-US" sz="1200">
                          <a:effectLst/>
                        </a:rPr>
                        <a:t>节点运行。</a:t>
                      </a: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695820362"/>
                  </a:ext>
                </a:extLst>
              </a:tr>
              <a:tr h="479396">
                <a:tc>
                  <a:txBody>
                    <a:bodyPr/>
                    <a:lstStyle/>
                    <a:p>
                      <a:pPr algn="ctr" fontAlgn="ctr"/>
                      <a:r>
                        <a:rPr lang="en-US" sz="1200" b="1">
                          <a:effectLst/>
                        </a:rPr>
                        <a:t>BPF_PROG_TYPE_XDP</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US" sz="1200" b="1" dirty="0">
                          <a:effectLst/>
                        </a:rPr>
                        <a:t>struct </a:t>
                      </a:r>
                      <a:r>
                        <a:rPr lang="en-US" sz="1200" b="1" dirty="0" err="1">
                          <a:effectLst/>
                        </a:rPr>
                        <a:t>xdp_md</a:t>
                      </a:r>
                      <a:endParaRPr lang="en-US" sz="1200" dirty="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ctr"/>
                      <a:r>
                        <a:rPr lang="zh-CN" altLang="en-US" sz="1200" dirty="0">
                          <a:effectLst/>
                        </a:rPr>
                        <a:t>用于控制 </a:t>
                      </a:r>
                      <a:r>
                        <a:rPr lang="en-US" sz="1200" dirty="0">
                          <a:effectLst/>
                        </a:rPr>
                        <a:t>XDP</a:t>
                      </a:r>
                      <a:r>
                        <a:rPr lang="zh-CN" altLang="en-US" sz="1200" dirty="0">
                          <a:effectLst/>
                        </a:rPr>
                        <a:t>的 </a:t>
                      </a:r>
                      <a:r>
                        <a:rPr lang="en-US" sz="1200" dirty="0">
                          <a:effectLst/>
                        </a:rPr>
                        <a:t>BPF </a:t>
                      </a:r>
                      <a:r>
                        <a:rPr lang="zh-CN" altLang="en-US" sz="1200" dirty="0">
                          <a:effectLst/>
                        </a:rPr>
                        <a:t>代码。</a:t>
                      </a: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846222016"/>
                  </a:ext>
                </a:extLst>
              </a:tr>
              <a:tr h="668560">
                <a:tc>
                  <a:txBody>
                    <a:bodyPr/>
                    <a:lstStyle/>
                    <a:p>
                      <a:pPr algn="ctr" fontAlgn="ctr"/>
                      <a:r>
                        <a:rPr lang="en-US" sz="1200" b="1">
                          <a:effectLst/>
                        </a:rPr>
                        <a:t>BPF_PROG_TYPE_PERF_EVENT</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ctr"/>
                      <a:r>
                        <a:rPr lang="en-US" sz="1200" b="1">
                          <a:effectLst/>
                        </a:rPr>
                        <a:t>struct bpf_perf_event_data</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ctr"/>
                      <a:r>
                        <a:rPr lang="zh-CN" altLang="en-US" sz="1200">
                          <a:effectLst/>
                        </a:rPr>
                        <a:t>用于定义 </a:t>
                      </a:r>
                      <a:r>
                        <a:rPr lang="en-US" altLang="zh-CN" sz="1200">
                          <a:effectLst/>
                        </a:rPr>
                        <a:t>perf event </a:t>
                      </a:r>
                      <a:r>
                        <a:rPr lang="zh-CN" altLang="en-US" sz="1200">
                          <a:effectLst/>
                        </a:rPr>
                        <a:t>发生时回调的 </a:t>
                      </a:r>
                      <a:r>
                        <a:rPr lang="en-US" altLang="zh-CN" sz="1200">
                          <a:effectLst/>
                        </a:rPr>
                        <a:t>BPF </a:t>
                      </a:r>
                      <a:r>
                        <a:rPr lang="zh-CN" altLang="en-US" sz="1200">
                          <a:effectLst/>
                        </a:rPr>
                        <a:t>代码。</a:t>
                      </a: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4086083189"/>
                  </a:ext>
                </a:extLst>
              </a:tr>
              <a:tr h="668560">
                <a:tc>
                  <a:txBody>
                    <a:bodyPr/>
                    <a:lstStyle/>
                    <a:p>
                      <a:pPr algn="ctr" fontAlgn="ctr"/>
                      <a:r>
                        <a:rPr lang="en-US" sz="1200" b="1">
                          <a:effectLst/>
                        </a:rPr>
                        <a:t>BPF_PROG_TYPE_CGROUP_SKB</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US" sz="1200" b="1">
                          <a:effectLst/>
                        </a:rPr>
                        <a:t>struct __sk_buff</a:t>
                      </a:r>
                      <a:endParaRPr lang="en-US" sz="120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ctr"/>
                      <a:r>
                        <a:rPr lang="zh-CN" altLang="en-US" sz="1200" dirty="0">
                          <a:effectLst/>
                        </a:rPr>
                        <a:t>用于在 </a:t>
                      </a:r>
                      <a:r>
                        <a:rPr lang="en-US" sz="1200" dirty="0">
                          <a:effectLst/>
                        </a:rPr>
                        <a:t>network </a:t>
                      </a:r>
                      <a:r>
                        <a:rPr lang="en-US" sz="1200" dirty="0" err="1">
                          <a:effectLst/>
                        </a:rPr>
                        <a:t>cgroup</a:t>
                      </a:r>
                      <a:r>
                        <a:rPr lang="en-US" sz="1200" dirty="0">
                          <a:effectLst/>
                        </a:rPr>
                        <a:t> </a:t>
                      </a:r>
                      <a:r>
                        <a:rPr lang="zh-CN" altLang="en-US" sz="1200" dirty="0">
                          <a:effectLst/>
                        </a:rPr>
                        <a:t>中运行的 </a:t>
                      </a:r>
                      <a:r>
                        <a:rPr lang="en-US" sz="1200" dirty="0">
                          <a:effectLst/>
                        </a:rPr>
                        <a:t>BPF </a:t>
                      </a:r>
                      <a:r>
                        <a:rPr lang="zh-CN" altLang="en-US" sz="1200" dirty="0">
                          <a:effectLst/>
                        </a:rPr>
                        <a:t>代码。功能上和 </a:t>
                      </a:r>
                      <a:r>
                        <a:rPr lang="en-US" sz="1200" dirty="0" err="1">
                          <a:effectLst/>
                        </a:rPr>
                        <a:t>Socket_Filter</a:t>
                      </a:r>
                      <a:r>
                        <a:rPr lang="en-US" sz="1200" dirty="0">
                          <a:effectLst/>
                        </a:rPr>
                        <a:t> </a:t>
                      </a:r>
                      <a:r>
                        <a:rPr lang="zh-CN" altLang="en-US" sz="1200" dirty="0">
                          <a:effectLst/>
                        </a:rPr>
                        <a:t>近似。</a:t>
                      </a:r>
                      <a:endParaRPr lang="en-US" sz="1200" dirty="0">
                        <a:effectLst/>
                      </a:endParaRPr>
                    </a:p>
                  </a:txBody>
                  <a:tcPr marL="61070" marR="61070" marT="48856" marB="48856"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609919389"/>
                  </a:ext>
                </a:extLst>
              </a:tr>
            </a:tbl>
          </a:graphicData>
        </a:graphic>
      </p:graphicFrame>
      <p:sp>
        <p:nvSpPr>
          <p:cNvPr id="4" name="矩形 3"/>
          <p:cNvSpPr/>
          <p:nvPr/>
        </p:nvSpPr>
        <p:spPr>
          <a:xfrm>
            <a:off x="528195" y="2622246"/>
            <a:ext cx="4487498" cy="1754326"/>
          </a:xfrm>
          <a:prstGeom prst="rect">
            <a:avLst/>
          </a:prstGeom>
        </p:spPr>
        <p:txBody>
          <a:bodyPr wrap="square">
            <a:spAutoFit/>
          </a:bodyPr>
          <a:lstStyle/>
          <a:p>
            <a:r>
              <a:rPr lang="en-US" altLang="zh-CN" dirty="0">
                <a:solidFill>
                  <a:srgbClr val="3F3F3F"/>
                </a:solidFill>
                <a:latin typeface="ibm-plex-sans"/>
              </a:rPr>
              <a:t>eBPF </a:t>
            </a:r>
            <a:r>
              <a:rPr lang="zh-CN" altLang="en-US" dirty="0">
                <a:solidFill>
                  <a:srgbClr val="3F3F3F"/>
                </a:solidFill>
                <a:latin typeface="ibm-plex-sans"/>
              </a:rPr>
              <a:t>支持多种 </a:t>
            </a:r>
            <a:r>
              <a:rPr lang="en-US" altLang="zh-CN" dirty="0" err="1">
                <a:solidFill>
                  <a:srgbClr val="3F3F3F"/>
                </a:solidFill>
                <a:latin typeface="ibm-plex-sans"/>
              </a:rPr>
              <a:t>bpf_prog_type</a:t>
            </a:r>
            <a:endParaRPr lang="en-US" altLang="zh-CN" dirty="0">
              <a:solidFill>
                <a:srgbClr val="3F3F3F"/>
              </a:solidFill>
              <a:latin typeface="ibm-plex-sans"/>
            </a:endParaRPr>
          </a:p>
          <a:p>
            <a:r>
              <a:rPr lang="zh-CN" altLang="en-US" dirty="0">
                <a:solidFill>
                  <a:srgbClr val="3F3F3F"/>
                </a:solidFill>
                <a:latin typeface="ibm-plex-sans"/>
              </a:rPr>
              <a:t>他们的区别在于入口参数。</a:t>
            </a:r>
            <a:endParaRPr lang="en-US" altLang="zh-CN" dirty="0">
              <a:solidFill>
                <a:srgbClr val="3F3F3F"/>
              </a:solidFill>
              <a:latin typeface="ibm-plex-sans"/>
            </a:endParaRPr>
          </a:p>
          <a:p>
            <a:endParaRPr lang="en-US" altLang="zh-CN" dirty="0">
              <a:solidFill>
                <a:srgbClr val="3F3F3F"/>
              </a:solidFill>
              <a:latin typeface="ibm-plex-sans"/>
            </a:endParaRPr>
          </a:p>
          <a:p>
            <a:r>
              <a:rPr lang="zh-CN" altLang="en-US" dirty="0">
                <a:solidFill>
                  <a:srgbClr val="3F3F3F"/>
                </a:solidFill>
                <a:latin typeface="ibm-plex-sans"/>
              </a:rPr>
              <a:t>在单个 </a:t>
            </a:r>
            <a:r>
              <a:rPr lang="en-US" altLang="zh-CN" dirty="0">
                <a:solidFill>
                  <a:srgbClr val="3F3F3F"/>
                </a:solidFill>
                <a:latin typeface="ibm-plex-sans"/>
              </a:rPr>
              <a:t>BPF </a:t>
            </a:r>
            <a:r>
              <a:rPr lang="zh-CN" altLang="en-US" dirty="0">
                <a:solidFill>
                  <a:srgbClr val="3F3F3F"/>
                </a:solidFill>
                <a:latin typeface="ibm-plex-sans"/>
              </a:rPr>
              <a:t>应用中，可以存在多个 </a:t>
            </a:r>
            <a:r>
              <a:rPr lang="en-US" altLang="zh-CN" dirty="0">
                <a:solidFill>
                  <a:srgbClr val="3F3F3F"/>
                </a:solidFill>
                <a:latin typeface="ibm-plex-sans"/>
              </a:rPr>
              <a:t>BPF program</a:t>
            </a:r>
            <a:r>
              <a:rPr lang="zh-CN" altLang="en-US" dirty="0">
                <a:solidFill>
                  <a:srgbClr val="3F3F3F"/>
                </a:solidFill>
                <a:latin typeface="ibm-plex-sans"/>
              </a:rPr>
              <a:t>。甚至可以是不同 </a:t>
            </a:r>
            <a:r>
              <a:rPr lang="en-US" altLang="zh-CN" dirty="0" err="1">
                <a:solidFill>
                  <a:srgbClr val="3F3F3F"/>
                </a:solidFill>
                <a:latin typeface="ibm-plex-sans"/>
              </a:rPr>
              <a:t>bpf_prog_type</a:t>
            </a:r>
            <a:r>
              <a:rPr lang="en-US" altLang="zh-CN" dirty="0">
                <a:solidFill>
                  <a:srgbClr val="3F3F3F"/>
                </a:solidFill>
                <a:latin typeface="ibm-plex-sans"/>
              </a:rPr>
              <a:t> </a:t>
            </a:r>
            <a:r>
              <a:rPr lang="zh-CN" altLang="en-US" dirty="0">
                <a:solidFill>
                  <a:srgbClr val="3F3F3F"/>
                </a:solidFill>
                <a:latin typeface="ibm-plex-sans"/>
              </a:rPr>
              <a:t>的。</a:t>
            </a:r>
          </a:p>
        </p:txBody>
      </p:sp>
    </p:spTree>
    <p:extLst>
      <p:ext uri="{BB962C8B-B14F-4D97-AF65-F5344CB8AC3E}">
        <p14:creationId xmlns:p14="http://schemas.microsoft.com/office/powerpoint/2010/main" val="3843653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指令集</a:t>
            </a:r>
            <a:r>
              <a:rPr lang="en-US" altLang="zh-CN" dirty="0"/>
              <a:t> </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478365" y="2247861"/>
            <a:ext cx="4137824" cy="2585323"/>
          </a:xfrm>
          <a:prstGeom prst="rect">
            <a:avLst/>
          </a:prstGeom>
        </p:spPr>
        <p:txBody>
          <a:bodyPr wrap="square">
            <a:spAutoFit/>
          </a:bodyPr>
          <a:lstStyle/>
          <a:p>
            <a:r>
              <a:rPr lang="en-US" altLang="zh-CN" dirty="0"/>
              <a:t>eBPF </a:t>
            </a:r>
            <a:r>
              <a:rPr lang="zh-CN" altLang="en-US" dirty="0"/>
              <a:t>提供了一个通用目的 </a:t>
            </a:r>
            <a:r>
              <a:rPr lang="en-US" altLang="zh-CN" dirty="0"/>
              <a:t>RISC </a:t>
            </a:r>
            <a:r>
              <a:rPr lang="zh-CN" altLang="en-US" dirty="0"/>
              <a:t>指令集，其</a:t>
            </a:r>
            <a:r>
              <a:rPr lang="zh-CN" altLang="en-US" b="1" dirty="0"/>
              <a:t>设计目标</a:t>
            </a:r>
            <a:r>
              <a:rPr lang="zh-CN" altLang="en-US" dirty="0"/>
              <a:t>是：</a:t>
            </a:r>
          </a:p>
          <a:p>
            <a:r>
              <a:rPr lang="zh-CN" altLang="en-US" dirty="0"/>
              <a:t>用 </a:t>
            </a:r>
            <a:r>
              <a:rPr lang="en-US" altLang="zh-CN" dirty="0"/>
              <a:t>C </a:t>
            </a:r>
            <a:r>
              <a:rPr lang="zh-CN" altLang="en-US" dirty="0"/>
              <a:t>语言的一个子集编写程序，然后用一个编译器后端（例如 </a:t>
            </a:r>
            <a:r>
              <a:rPr lang="en-US" altLang="zh-CN" dirty="0"/>
              <a:t>LLVM</a:t>
            </a:r>
            <a:r>
              <a:rPr lang="zh-CN" altLang="en-US" dirty="0"/>
              <a:t>）将其编译成 </a:t>
            </a:r>
            <a:r>
              <a:rPr lang="en-US" altLang="zh-CN" dirty="0"/>
              <a:t>BPF </a:t>
            </a:r>
            <a:r>
              <a:rPr lang="zh-CN" altLang="en-US" dirty="0"/>
              <a:t>指令，稍后内核再通过一个位于内核中的（</a:t>
            </a:r>
            <a:r>
              <a:rPr lang="en-US" altLang="zh-CN" dirty="0"/>
              <a:t>in-kernel</a:t>
            </a:r>
            <a:r>
              <a:rPr lang="zh-CN" altLang="en-US" dirty="0"/>
              <a:t>）即时编译器（</a:t>
            </a:r>
            <a:r>
              <a:rPr lang="en-US" altLang="zh-CN" dirty="0"/>
              <a:t>JIT Compiler</a:t>
            </a:r>
            <a:r>
              <a:rPr lang="zh-CN" altLang="en-US" dirty="0"/>
              <a:t>） 将 </a:t>
            </a:r>
            <a:r>
              <a:rPr lang="en-US" altLang="zh-CN" dirty="0"/>
              <a:t>BPF </a:t>
            </a:r>
            <a:r>
              <a:rPr lang="zh-CN" altLang="en-US" dirty="0"/>
              <a:t>指令映射成处理器的原生指令（</a:t>
            </a:r>
            <a:r>
              <a:rPr lang="en-US" altLang="zh-CN" dirty="0"/>
              <a:t>opcode </a:t>
            </a:r>
            <a:r>
              <a:rPr lang="zh-CN" altLang="en-US" dirty="0"/>
              <a:t>），以获得在内核中的最佳执行性能。</a:t>
            </a:r>
            <a:endParaRPr lang="en-US" altLang="zh-CN" dirty="0"/>
          </a:p>
        </p:txBody>
      </p:sp>
      <p:pic>
        <p:nvPicPr>
          <p:cNvPr id="1026" name="Picture 2" descr="http://localhost:8080/assets/img/bpf_process.f39bbf4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7055" y="1612876"/>
            <a:ext cx="6721678" cy="3855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7615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指令集</a:t>
            </a:r>
            <a:r>
              <a:rPr lang="en-US" altLang="zh-CN" dirty="0"/>
              <a:t> </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640915" y="1242031"/>
            <a:ext cx="10778884" cy="1477328"/>
          </a:xfrm>
          <a:prstGeom prst="rect">
            <a:avLst/>
          </a:prstGeom>
        </p:spPr>
        <p:txBody>
          <a:bodyPr wrap="square">
            <a:spAutoFit/>
          </a:bodyPr>
          <a:lstStyle/>
          <a:p>
            <a:endParaRPr lang="en-US" altLang="zh-CN" dirty="0"/>
          </a:p>
          <a:p>
            <a:r>
              <a:rPr lang="en-US" altLang="zh-CN" dirty="0"/>
              <a:t>BPF </a:t>
            </a:r>
            <a:r>
              <a:rPr lang="zh-CN" altLang="en-US" dirty="0"/>
              <a:t>使用了 </a:t>
            </a:r>
            <a:r>
              <a:rPr lang="en-US" altLang="zh-CN" dirty="0"/>
              <a:t>11 </a:t>
            </a:r>
            <a:r>
              <a:rPr lang="zh-CN" altLang="en-US" dirty="0"/>
              <a:t>个 </a:t>
            </a:r>
            <a:r>
              <a:rPr lang="en-US" altLang="zh-CN" dirty="0"/>
              <a:t>64 </a:t>
            </a:r>
            <a:r>
              <a:rPr lang="zh-CN" altLang="en-US" dirty="0"/>
              <a:t>位寄存器和一个程序计数器（</a:t>
            </a:r>
            <a:r>
              <a:rPr lang="en-US" altLang="zh-CN" dirty="0"/>
              <a:t>program counter</a:t>
            </a:r>
            <a:r>
              <a:rPr lang="zh-CN" altLang="en-US" dirty="0"/>
              <a:t>），一个大小为 </a:t>
            </a:r>
            <a:r>
              <a:rPr lang="en-US" altLang="zh-CN" dirty="0"/>
              <a:t>512 </a:t>
            </a:r>
            <a:r>
              <a:rPr lang="zh-CN" altLang="en-US" dirty="0"/>
              <a:t>字节的 </a:t>
            </a:r>
            <a:r>
              <a:rPr lang="en-US" altLang="zh-CN" dirty="0"/>
              <a:t>BPF </a:t>
            </a:r>
            <a:r>
              <a:rPr lang="zh-CN" altLang="en-US" dirty="0"/>
              <a:t>栈。寄存器以 </a:t>
            </a:r>
            <a:r>
              <a:rPr lang="en-US" altLang="zh-CN" dirty="0"/>
              <a:t>r0 - r10 </a:t>
            </a:r>
            <a:r>
              <a:rPr lang="zh-CN" altLang="en-US" dirty="0"/>
              <a:t>命名。</a:t>
            </a:r>
            <a:r>
              <a:rPr lang="en-US" altLang="zh-CN" dirty="0"/>
              <a:t>r0 - r9 </a:t>
            </a:r>
            <a:r>
              <a:rPr lang="zh-CN" altLang="en-US" dirty="0"/>
              <a:t>是指令可以使用的通用寄存器；</a:t>
            </a:r>
            <a:r>
              <a:rPr lang="en-US" altLang="zh-CN" dirty="0"/>
              <a:t>r10 </a:t>
            </a:r>
            <a:r>
              <a:rPr lang="zh-CN" altLang="en-US" dirty="0"/>
              <a:t>是只读寄存器，存放的是访问 </a:t>
            </a:r>
            <a:r>
              <a:rPr lang="en-US" altLang="zh-CN" dirty="0"/>
              <a:t>BPF </a:t>
            </a:r>
            <a:r>
              <a:rPr lang="zh-CN" altLang="en-US" dirty="0"/>
              <a:t>栈空间的栈帧指针地址。默认情况下，运行模式是 </a:t>
            </a:r>
            <a:r>
              <a:rPr lang="en-US" altLang="zh-CN" dirty="0"/>
              <a:t>64 </a:t>
            </a:r>
            <a:r>
              <a:rPr lang="zh-CN" altLang="en-US" dirty="0"/>
              <a:t>位的。</a:t>
            </a:r>
          </a:p>
          <a:p>
            <a:r>
              <a:rPr lang="zh-CN" altLang="en-US" dirty="0"/>
              <a:t>所有的 </a:t>
            </a:r>
            <a:r>
              <a:rPr lang="en-US" altLang="zh-CN" dirty="0"/>
              <a:t>BPF </a:t>
            </a:r>
            <a:r>
              <a:rPr lang="zh-CN" altLang="en-US" dirty="0"/>
              <a:t>指令都有着下方的相同的编码方式：</a:t>
            </a:r>
          </a:p>
        </p:txBody>
      </p:sp>
      <p:pic>
        <p:nvPicPr>
          <p:cNvPr id="2" name="图片 1"/>
          <p:cNvPicPr>
            <a:picLocks noChangeAspect="1"/>
          </p:cNvPicPr>
          <p:nvPr/>
        </p:nvPicPr>
        <p:blipFill rotWithShape="1">
          <a:blip r:embed="rId3"/>
          <a:srcRect r="31367"/>
          <a:stretch/>
        </p:blipFill>
        <p:spPr>
          <a:xfrm>
            <a:off x="2122866" y="3795125"/>
            <a:ext cx="7814983" cy="1969571"/>
          </a:xfrm>
          <a:prstGeom prst="rect">
            <a:avLst/>
          </a:prstGeom>
        </p:spPr>
      </p:pic>
    </p:spTree>
    <p:extLst>
      <p:ext uri="{BB962C8B-B14F-4D97-AF65-F5344CB8AC3E}">
        <p14:creationId xmlns:p14="http://schemas.microsoft.com/office/powerpoint/2010/main" val="98828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验证器</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545608" y="1416864"/>
            <a:ext cx="5511145" cy="4801314"/>
          </a:xfrm>
          <a:prstGeom prst="rect">
            <a:avLst/>
          </a:prstGeom>
        </p:spPr>
        <p:txBody>
          <a:bodyPr wrap="square">
            <a:spAutoFit/>
          </a:bodyPr>
          <a:lstStyle/>
          <a:p>
            <a:r>
              <a:rPr lang="zh-CN" altLang="en-US" dirty="0"/>
              <a:t>每个 </a:t>
            </a:r>
            <a:r>
              <a:rPr lang="en-US" altLang="zh-CN" dirty="0"/>
              <a:t>BPF </a:t>
            </a:r>
            <a:r>
              <a:rPr lang="zh-CN" altLang="en-US" dirty="0"/>
              <a:t>程序的</a:t>
            </a:r>
            <a:r>
              <a:rPr lang="zh-CN" altLang="en-US" b="1" dirty="0"/>
              <a:t>最大指令数</a:t>
            </a:r>
            <a:r>
              <a:rPr lang="zh-CN" altLang="en-US" dirty="0"/>
              <a:t>限制在 </a:t>
            </a:r>
            <a:r>
              <a:rPr lang="en-US" altLang="zh-CN" dirty="0"/>
              <a:t>4096 </a:t>
            </a:r>
            <a:r>
              <a:rPr lang="zh-CN" altLang="en-US" dirty="0"/>
              <a:t>条以内，这意味着从设计上就可以保证每个程序都会很快结束。对于内核 </a:t>
            </a:r>
            <a:r>
              <a:rPr lang="en-US" altLang="zh-CN" dirty="0"/>
              <a:t>5.1+</a:t>
            </a:r>
            <a:r>
              <a:rPr lang="zh-CN" altLang="en-US" dirty="0"/>
              <a:t>，这个限制放大到了 </a:t>
            </a:r>
            <a:r>
              <a:rPr lang="en-US" altLang="zh-CN" dirty="0"/>
              <a:t>100 </a:t>
            </a:r>
            <a:r>
              <a:rPr lang="zh-CN" altLang="en-US" dirty="0"/>
              <a:t>万条。 </a:t>
            </a:r>
            <a:endParaRPr lang="en-US" altLang="zh-CN" dirty="0"/>
          </a:p>
          <a:p>
            <a:endParaRPr lang="en-US" altLang="zh-CN" dirty="0"/>
          </a:p>
          <a:p>
            <a:r>
              <a:rPr lang="zh-CN" altLang="en-US" dirty="0"/>
              <a:t>虽然指令集中包含前向和后向跳转，但内核中的 </a:t>
            </a:r>
            <a:r>
              <a:rPr lang="en-US" altLang="zh-CN" dirty="0"/>
              <a:t>BPF </a:t>
            </a:r>
            <a:r>
              <a:rPr lang="zh-CN" altLang="en-US" dirty="0"/>
              <a:t>校验器</a:t>
            </a:r>
            <a:r>
              <a:rPr lang="zh-CN" altLang="en-US" b="1" dirty="0"/>
              <a:t>禁止程序中有循环（检测 </a:t>
            </a:r>
            <a:r>
              <a:rPr lang="en-US" altLang="zh-CN" b="1" dirty="0"/>
              <a:t>DAG</a:t>
            </a:r>
            <a:r>
              <a:rPr lang="zh-CN" altLang="en-US" b="1" dirty="0"/>
              <a:t>）</a:t>
            </a:r>
            <a:r>
              <a:rPr lang="zh-CN" altLang="en-US" dirty="0"/>
              <a:t>，因此可以永远保证程序会终止。因为 </a:t>
            </a:r>
            <a:r>
              <a:rPr lang="en-US" altLang="zh-CN" dirty="0"/>
              <a:t>BPF </a:t>
            </a:r>
            <a:r>
              <a:rPr lang="zh-CN" altLang="en-US" dirty="0"/>
              <a:t>程序运行在内核，校验器的工作 是保证这些程序在运行时是安全的，不会影响到系统的稳定性。这意味着，从指令集的角度 来说循环是可以实现的，但校验器会对其施加限制。</a:t>
            </a:r>
            <a:endParaRPr lang="en-US" altLang="zh-CN" dirty="0"/>
          </a:p>
          <a:p>
            <a:endParaRPr lang="en-US" altLang="zh-CN" dirty="0"/>
          </a:p>
          <a:p>
            <a:r>
              <a:rPr lang="zh-CN" altLang="en-US" dirty="0"/>
              <a:t>另外，</a:t>
            </a:r>
            <a:r>
              <a:rPr lang="en-US" altLang="zh-CN" dirty="0"/>
              <a:t>BPF </a:t>
            </a:r>
            <a:r>
              <a:rPr lang="zh-CN" altLang="en-US" dirty="0"/>
              <a:t>中有</a:t>
            </a:r>
            <a:r>
              <a:rPr lang="zh-CN" altLang="en-US" b="1" dirty="0"/>
              <a:t>尾调用</a:t>
            </a:r>
            <a:r>
              <a:rPr lang="zh-CN" altLang="en-US" dirty="0"/>
              <a:t>的概念，允许一个 </a:t>
            </a:r>
            <a:r>
              <a:rPr lang="en-US" altLang="zh-CN" dirty="0"/>
              <a:t>BPF </a:t>
            </a:r>
            <a:r>
              <a:rPr lang="zh-CN" altLang="en-US" dirty="0"/>
              <a:t>程序调用另一个 </a:t>
            </a:r>
            <a:r>
              <a:rPr lang="en-US" altLang="zh-CN" dirty="0"/>
              <a:t>BPF </a:t>
            </a:r>
            <a:r>
              <a:rPr lang="zh-CN" altLang="en-US" dirty="0"/>
              <a:t>程序。类似地，这种调用也是有限制的，目前上限是 </a:t>
            </a:r>
            <a:r>
              <a:rPr lang="en-US" altLang="zh-CN" dirty="0"/>
              <a:t>33 </a:t>
            </a:r>
            <a:r>
              <a:rPr lang="zh-CN" altLang="en-US" dirty="0"/>
              <a:t>层调用；现在这个功能常用来对程序逻辑进行解耦，例如解耦成几个不同阶段。</a:t>
            </a:r>
            <a:endParaRPr lang="en-US" altLang="zh-CN" dirty="0"/>
          </a:p>
          <a:p>
            <a:endParaRPr lang="en-US" altLang="zh-CN" dirty="0"/>
          </a:p>
          <a:p>
            <a:r>
              <a:rPr lang="zh-CN" altLang="en-US" dirty="0"/>
              <a:t>经过验证的程序一定安全吗？</a:t>
            </a:r>
            <a:r>
              <a:rPr lang="en-US" altLang="zh-CN" dirty="0" err="1"/>
              <a:t>Spectre</a:t>
            </a:r>
            <a:r>
              <a:rPr lang="en-US" altLang="zh-CN" dirty="0"/>
              <a:t> Attack [5]</a:t>
            </a:r>
          </a:p>
        </p:txBody>
      </p:sp>
      <p:pic>
        <p:nvPicPr>
          <p:cNvPr id="8" name="Picture 2" descr="http://localhost:8080/assets/img/bpf_inkernel.882472b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1538" y="1416864"/>
            <a:ext cx="5495787" cy="3965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102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背景介绍</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eBPF</a:t>
            </a:r>
            <a:endParaRPr lang="zh-CN" altLang="en-US"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XDP</a:t>
            </a:r>
            <a:endParaRPr lang="zh-CN" altLang="en-US" sz="2800" b="1" dirty="0">
              <a:solidFill>
                <a:schemeClr val="accent2"/>
              </a:solidFill>
            </a:endParaRP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工作进展</a:t>
            </a:r>
          </a:p>
        </p:txBody>
      </p:sp>
    </p:spTree>
    <p:extLst>
      <p:ext uri="{BB962C8B-B14F-4D97-AF65-F5344CB8AC3E}">
        <p14:creationId xmlns:p14="http://schemas.microsoft.com/office/powerpoint/2010/main" val="13173218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Helper Function</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690872" y="1821126"/>
            <a:ext cx="10570162" cy="3416320"/>
          </a:xfrm>
          <a:prstGeom prst="rect">
            <a:avLst/>
          </a:prstGeom>
        </p:spPr>
        <p:txBody>
          <a:bodyPr wrap="square">
            <a:spAutoFit/>
          </a:bodyPr>
          <a:lstStyle/>
          <a:p>
            <a:r>
              <a:rPr lang="zh-CN" altLang="en-US" dirty="0"/>
              <a:t>辅助函数（</a:t>
            </a:r>
            <a:r>
              <a:rPr lang="en-US" altLang="zh-CN" b="1" dirty="0"/>
              <a:t>BPF Helper functions</a:t>
            </a:r>
            <a:r>
              <a:rPr lang="zh-CN" altLang="en-US" dirty="0"/>
              <a:t>）使得 </a:t>
            </a:r>
            <a:r>
              <a:rPr lang="en-US" altLang="zh-CN" dirty="0"/>
              <a:t>BPF </a:t>
            </a:r>
            <a:r>
              <a:rPr lang="zh-CN" altLang="en-US" dirty="0"/>
              <a:t>能够通过一组内核定义的函数调用（</a:t>
            </a:r>
            <a:r>
              <a:rPr lang="en-US" altLang="zh-CN" dirty="0"/>
              <a:t>function call</a:t>
            </a:r>
            <a:r>
              <a:rPr lang="zh-CN" altLang="en-US" dirty="0"/>
              <a:t>）来从内核中查询数据，或者将数据推送到内核 </a:t>
            </a:r>
            <a:r>
              <a:rPr lang="en-US" altLang="zh-CN" dirty="0"/>
              <a:t>[6]</a:t>
            </a:r>
            <a:r>
              <a:rPr lang="zh-CN" altLang="en-US" dirty="0"/>
              <a:t>。</a:t>
            </a:r>
            <a:endParaRPr lang="en-US" altLang="zh-CN" dirty="0"/>
          </a:p>
          <a:p>
            <a:endParaRPr lang="en-US" altLang="zh-CN" dirty="0"/>
          </a:p>
          <a:p>
            <a:r>
              <a:rPr lang="zh-CN" altLang="en-US" dirty="0"/>
              <a:t>不同类型的 </a:t>
            </a:r>
            <a:r>
              <a:rPr lang="en-US" altLang="zh-CN" dirty="0"/>
              <a:t>BPF </a:t>
            </a:r>
            <a:r>
              <a:rPr lang="zh-CN" altLang="en-US" dirty="0"/>
              <a:t>程序能够使用的 辅助函数可能是不同的，例如，与 </a:t>
            </a:r>
            <a:r>
              <a:rPr lang="en-US" altLang="zh-CN" dirty="0"/>
              <a:t>attach </a:t>
            </a:r>
            <a:r>
              <a:rPr lang="zh-CN" altLang="en-US" dirty="0"/>
              <a:t>到 </a:t>
            </a:r>
            <a:r>
              <a:rPr lang="en-US" altLang="zh-CN" dirty="0" err="1"/>
              <a:t>tc</a:t>
            </a:r>
            <a:r>
              <a:rPr lang="en-US" altLang="zh-CN" dirty="0"/>
              <a:t> </a:t>
            </a:r>
            <a:r>
              <a:rPr lang="zh-CN" altLang="en-US" dirty="0"/>
              <a:t>层的 </a:t>
            </a:r>
            <a:r>
              <a:rPr lang="en-US" altLang="zh-CN" dirty="0"/>
              <a:t>BPF </a:t>
            </a:r>
            <a:r>
              <a:rPr lang="zh-CN" altLang="en-US" dirty="0"/>
              <a:t>程序相比，</a:t>
            </a:r>
            <a:r>
              <a:rPr lang="en-US" altLang="zh-CN" dirty="0"/>
              <a:t>attach </a:t>
            </a:r>
            <a:r>
              <a:rPr lang="zh-CN" altLang="en-US" dirty="0"/>
              <a:t>到 </a:t>
            </a:r>
            <a:r>
              <a:rPr lang="en-US" altLang="zh-CN" dirty="0"/>
              <a:t>socket </a:t>
            </a:r>
            <a:r>
              <a:rPr lang="zh-CN" altLang="en-US" dirty="0"/>
              <a:t>的 </a:t>
            </a:r>
            <a:r>
              <a:rPr lang="en-US" altLang="zh-CN" dirty="0"/>
              <a:t>BPF</a:t>
            </a:r>
            <a:r>
              <a:rPr lang="zh-CN" altLang="en-US" dirty="0"/>
              <a:t>程序只能够调用前者可以调用的辅助函数的一个子集。</a:t>
            </a:r>
            <a:endParaRPr lang="en-US" altLang="zh-CN" dirty="0"/>
          </a:p>
          <a:p>
            <a:endParaRPr lang="en-US" altLang="zh-CN" dirty="0"/>
          </a:p>
          <a:p>
            <a:r>
              <a:rPr lang="zh-CN" altLang="en-US" dirty="0"/>
              <a:t>所有的 </a:t>
            </a:r>
            <a:r>
              <a:rPr lang="en-US" altLang="zh-CN" dirty="0"/>
              <a:t>BPF </a:t>
            </a:r>
            <a:r>
              <a:rPr lang="zh-CN" altLang="en-US" dirty="0"/>
              <a:t>辅助函数都是核心内核的一 部分，无法通过内核模块（</a:t>
            </a:r>
            <a:r>
              <a:rPr lang="en-US" altLang="zh-CN" dirty="0"/>
              <a:t>kernel module</a:t>
            </a:r>
            <a:r>
              <a:rPr lang="zh-CN" altLang="en-US" dirty="0"/>
              <a:t>）来扩展或添加。</a:t>
            </a:r>
            <a:endParaRPr lang="en-US" altLang="zh-CN" dirty="0"/>
          </a:p>
          <a:p>
            <a:endParaRPr lang="en-US" altLang="zh-CN" dirty="0"/>
          </a:p>
          <a:p>
            <a:r>
              <a:rPr lang="zh-CN" altLang="en-US" dirty="0"/>
              <a:t>前面提到的 </a:t>
            </a:r>
            <a:r>
              <a:rPr lang="en-US" altLang="zh-CN" dirty="0"/>
              <a:t>10 </a:t>
            </a:r>
            <a:r>
              <a:rPr lang="zh-CN" altLang="en-US" dirty="0"/>
              <a:t>个寄存器中的 </a:t>
            </a:r>
            <a:r>
              <a:rPr lang="en-US" altLang="zh-CN" dirty="0"/>
              <a:t>r0-r4 </a:t>
            </a:r>
            <a:r>
              <a:rPr lang="zh-CN" altLang="en-US" dirty="0"/>
              <a:t>是传递参数的寄存器，所以 </a:t>
            </a:r>
            <a:r>
              <a:rPr lang="en-US" altLang="zh-CN" dirty="0"/>
              <a:t>eBPF helper </a:t>
            </a:r>
            <a:r>
              <a:rPr lang="zh-CN" altLang="en-US" dirty="0"/>
              <a:t>函数的参数数量都不会超过 </a:t>
            </a:r>
            <a:r>
              <a:rPr lang="en-US" altLang="zh-CN" dirty="0"/>
              <a:t>5 </a:t>
            </a:r>
            <a:r>
              <a:rPr lang="zh-CN" altLang="en-US" dirty="0"/>
              <a:t>个。</a:t>
            </a:r>
            <a:endParaRPr lang="en-US" altLang="zh-CN" dirty="0"/>
          </a:p>
          <a:p>
            <a:endParaRPr lang="en-US" altLang="zh-CN" dirty="0"/>
          </a:p>
          <a:p>
            <a:r>
              <a:rPr lang="zh-CN" altLang="en-US" dirty="0"/>
              <a:t>编写 </a:t>
            </a:r>
            <a:r>
              <a:rPr lang="en-US" altLang="zh-CN" dirty="0"/>
              <a:t>eBPF </a:t>
            </a:r>
            <a:r>
              <a:rPr lang="zh-CN" altLang="en-US" dirty="0"/>
              <a:t>程序时需要参考相关文档，使用这些 </a:t>
            </a:r>
            <a:r>
              <a:rPr lang="en-US" altLang="zh-CN" dirty="0"/>
              <a:t>helper </a:t>
            </a:r>
            <a:r>
              <a:rPr lang="zh-CN" altLang="en-US" dirty="0"/>
              <a:t>函数。</a:t>
            </a:r>
            <a:endParaRPr lang="en-US" altLang="zh-CN" dirty="0"/>
          </a:p>
        </p:txBody>
      </p:sp>
    </p:spTree>
    <p:extLst>
      <p:ext uri="{BB962C8B-B14F-4D97-AF65-F5344CB8AC3E}">
        <p14:creationId xmlns:p14="http://schemas.microsoft.com/office/powerpoint/2010/main" val="1340928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Map</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3074" name="Picture 2" descr="https://arthurchiao.art/assets/img/cilium-bpf-xdp-guide/bpf_ma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7531" y="1716484"/>
            <a:ext cx="5486400" cy="3648076"/>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786770" y="2109361"/>
            <a:ext cx="5206526" cy="2862322"/>
          </a:xfrm>
          <a:prstGeom prst="rect">
            <a:avLst/>
          </a:prstGeom>
        </p:spPr>
        <p:txBody>
          <a:bodyPr wrap="square">
            <a:spAutoFit/>
          </a:bodyPr>
          <a:lstStyle/>
          <a:p>
            <a:pPr algn="just"/>
            <a:r>
              <a:rPr lang="en-US" altLang="zh-CN" dirty="0">
                <a:solidFill>
                  <a:srgbClr val="333333"/>
                </a:solidFill>
              </a:rPr>
              <a:t>BPF map </a:t>
            </a:r>
            <a:r>
              <a:rPr lang="zh-CN" altLang="en-US" dirty="0">
                <a:solidFill>
                  <a:srgbClr val="333333"/>
                </a:solidFill>
              </a:rPr>
              <a:t>是驻留在内核空间中的高效</a:t>
            </a:r>
            <a:r>
              <a:rPr lang="zh-CN" altLang="en-US" b="1" dirty="0">
                <a:solidFill>
                  <a:srgbClr val="333333"/>
                </a:solidFill>
              </a:rPr>
              <a:t>键值结构</a:t>
            </a:r>
            <a:r>
              <a:rPr lang="zh-CN" altLang="en-US" dirty="0">
                <a:solidFill>
                  <a:srgbClr val="333333"/>
                </a:solidFill>
              </a:rPr>
              <a:t>（</a:t>
            </a:r>
            <a:r>
              <a:rPr lang="en-US" altLang="zh-CN" dirty="0">
                <a:solidFill>
                  <a:srgbClr val="333333"/>
                </a:solidFill>
              </a:rPr>
              <a:t>key/value store</a:t>
            </a:r>
            <a:r>
              <a:rPr lang="zh-CN" altLang="en-US" dirty="0">
                <a:solidFill>
                  <a:srgbClr val="333333"/>
                </a:solidFill>
              </a:rPr>
              <a:t>）。</a:t>
            </a:r>
            <a:endParaRPr lang="en-US" altLang="zh-CN" dirty="0">
              <a:solidFill>
                <a:srgbClr val="333333"/>
              </a:solidFill>
            </a:endParaRPr>
          </a:p>
          <a:p>
            <a:pPr algn="just"/>
            <a:r>
              <a:rPr lang="en-US" altLang="zh-CN" dirty="0">
                <a:solidFill>
                  <a:srgbClr val="333333"/>
                </a:solidFill>
              </a:rPr>
              <a:t>map </a:t>
            </a:r>
            <a:r>
              <a:rPr lang="zh-CN" altLang="en-US" dirty="0">
                <a:solidFill>
                  <a:srgbClr val="333333"/>
                </a:solidFill>
              </a:rPr>
              <a:t>中的数据可以被 </a:t>
            </a:r>
            <a:r>
              <a:rPr lang="en-US" altLang="zh-CN" dirty="0">
                <a:solidFill>
                  <a:srgbClr val="333333"/>
                </a:solidFill>
              </a:rPr>
              <a:t>BPF </a:t>
            </a:r>
            <a:r>
              <a:rPr lang="zh-CN" altLang="en-US" dirty="0">
                <a:solidFill>
                  <a:srgbClr val="333333"/>
                </a:solidFill>
              </a:rPr>
              <a:t>程序访问，如果想在 多次 </a:t>
            </a:r>
            <a:r>
              <a:rPr lang="en-US" altLang="zh-CN" dirty="0">
                <a:solidFill>
                  <a:srgbClr val="333333"/>
                </a:solidFill>
              </a:rPr>
              <a:t>BPF </a:t>
            </a:r>
            <a:r>
              <a:rPr lang="zh-CN" altLang="en-US" dirty="0">
                <a:solidFill>
                  <a:srgbClr val="333333"/>
                </a:solidFill>
              </a:rPr>
              <a:t>程序调用之间保存状态，可以将状态信息放到 </a:t>
            </a:r>
            <a:r>
              <a:rPr lang="en-US" altLang="zh-CN" dirty="0">
                <a:solidFill>
                  <a:srgbClr val="333333"/>
                </a:solidFill>
              </a:rPr>
              <a:t>map</a:t>
            </a:r>
            <a:r>
              <a:rPr lang="zh-CN" altLang="en-US" dirty="0">
                <a:solidFill>
                  <a:srgbClr val="333333"/>
                </a:solidFill>
              </a:rPr>
              <a:t>。</a:t>
            </a:r>
            <a:endParaRPr lang="en-US" altLang="zh-CN" dirty="0">
              <a:solidFill>
                <a:srgbClr val="333333"/>
              </a:solidFill>
            </a:endParaRPr>
          </a:p>
          <a:p>
            <a:pPr algn="just"/>
            <a:r>
              <a:rPr lang="en-US" altLang="zh-CN" dirty="0">
                <a:solidFill>
                  <a:srgbClr val="333333"/>
                </a:solidFill>
              </a:rPr>
              <a:t>map </a:t>
            </a:r>
            <a:r>
              <a:rPr lang="zh-CN" altLang="en-US" dirty="0">
                <a:solidFill>
                  <a:srgbClr val="333333"/>
                </a:solidFill>
              </a:rPr>
              <a:t>还可以从用户空间通过文件描述符访问，可以在任意 </a:t>
            </a:r>
            <a:r>
              <a:rPr lang="en-US" altLang="zh-CN" b="1" dirty="0">
                <a:solidFill>
                  <a:srgbClr val="333333"/>
                </a:solidFill>
              </a:rPr>
              <a:t>BPF </a:t>
            </a:r>
            <a:r>
              <a:rPr lang="zh-CN" altLang="en-US" b="1" dirty="0">
                <a:solidFill>
                  <a:srgbClr val="333333"/>
                </a:solidFill>
              </a:rPr>
              <a:t>程序以及用户空间应用之间共享</a:t>
            </a:r>
            <a:r>
              <a:rPr lang="zh-CN" altLang="en-US" dirty="0">
                <a:solidFill>
                  <a:srgbClr val="333333"/>
                </a:solidFill>
              </a:rPr>
              <a:t>。</a:t>
            </a:r>
          </a:p>
          <a:p>
            <a:pPr algn="just"/>
            <a:r>
              <a:rPr lang="zh-CN" altLang="en-US" dirty="0">
                <a:solidFill>
                  <a:srgbClr val="333333"/>
                </a:solidFill>
              </a:rPr>
              <a:t>共享 </a:t>
            </a:r>
            <a:r>
              <a:rPr lang="en-US" altLang="zh-CN" dirty="0">
                <a:solidFill>
                  <a:srgbClr val="333333"/>
                </a:solidFill>
              </a:rPr>
              <a:t>map </a:t>
            </a:r>
            <a:r>
              <a:rPr lang="zh-CN" altLang="en-US" dirty="0">
                <a:solidFill>
                  <a:srgbClr val="333333"/>
                </a:solidFill>
              </a:rPr>
              <a:t>的 </a:t>
            </a:r>
            <a:r>
              <a:rPr lang="en-US" altLang="zh-CN" dirty="0">
                <a:solidFill>
                  <a:srgbClr val="333333"/>
                </a:solidFill>
              </a:rPr>
              <a:t>BPF </a:t>
            </a:r>
            <a:r>
              <a:rPr lang="zh-CN" altLang="en-US" dirty="0">
                <a:solidFill>
                  <a:srgbClr val="333333"/>
                </a:solidFill>
              </a:rPr>
              <a:t>程序不要求是相同的程序类型，例如 </a:t>
            </a:r>
            <a:r>
              <a:rPr lang="en-US" altLang="zh-CN" dirty="0">
                <a:solidFill>
                  <a:srgbClr val="333333"/>
                </a:solidFill>
              </a:rPr>
              <a:t>tracing </a:t>
            </a:r>
            <a:r>
              <a:rPr lang="zh-CN" altLang="en-US" dirty="0">
                <a:solidFill>
                  <a:srgbClr val="333333"/>
                </a:solidFill>
              </a:rPr>
              <a:t>程序可以和网络程序共享 </a:t>
            </a:r>
            <a:r>
              <a:rPr lang="en-US" altLang="zh-CN" dirty="0">
                <a:solidFill>
                  <a:srgbClr val="333333"/>
                </a:solidFill>
              </a:rPr>
              <a:t>map</a:t>
            </a:r>
            <a:r>
              <a:rPr lang="zh-CN" altLang="en-US" dirty="0">
                <a:solidFill>
                  <a:srgbClr val="333333"/>
                </a:solidFill>
              </a:rPr>
              <a:t>。单个 </a:t>
            </a:r>
            <a:r>
              <a:rPr lang="en-US" altLang="zh-CN" dirty="0">
                <a:solidFill>
                  <a:srgbClr val="333333"/>
                </a:solidFill>
              </a:rPr>
              <a:t>BPF </a:t>
            </a:r>
            <a:r>
              <a:rPr lang="zh-CN" altLang="en-US" dirty="0">
                <a:solidFill>
                  <a:srgbClr val="333333"/>
                </a:solidFill>
              </a:rPr>
              <a:t>程序目前最多可直接访问 </a:t>
            </a:r>
            <a:r>
              <a:rPr lang="en-US" altLang="zh-CN" dirty="0">
                <a:solidFill>
                  <a:srgbClr val="333333"/>
                </a:solidFill>
              </a:rPr>
              <a:t>64 </a:t>
            </a:r>
            <a:r>
              <a:rPr lang="zh-CN" altLang="en-US" dirty="0">
                <a:solidFill>
                  <a:srgbClr val="333333"/>
                </a:solidFill>
              </a:rPr>
              <a:t>个不同 </a:t>
            </a:r>
            <a:r>
              <a:rPr lang="en-US" altLang="zh-CN" dirty="0">
                <a:solidFill>
                  <a:srgbClr val="333333"/>
                </a:solidFill>
              </a:rPr>
              <a:t>map</a:t>
            </a:r>
            <a:r>
              <a:rPr lang="zh-CN" altLang="en-US" dirty="0">
                <a:solidFill>
                  <a:srgbClr val="333333"/>
                </a:solidFill>
              </a:rPr>
              <a:t>。</a:t>
            </a:r>
            <a:endParaRPr lang="zh-CN" altLang="en-US" i="0" dirty="0">
              <a:solidFill>
                <a:srgbClr val="333333"/>
              </a:solidFill>
              <a:effectLst/>
            </a:endParaRPr>
          </a:p>
        </p:txBody>
      </p:sp>
    </p:spTree>
    <p:extLst>
      <p:ext uri="{BB962C8B-B14F-4D97-AF65-F5344CB8AC3E}">
        <p14:creationId xmlns:p14="http://schemas.microsoft.com/office/powerpoint/2010/main" val="269385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File System</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矩形 1"/>
          <p:cNvSpPr/>
          <p:nvPr/>
        </p:nvSpPr>
        <p:spPr>
          <a:xfrm>
            <a:off x="438901" y="2394166"/>
            <a:ext cx="5206526" cy="1754326"/>
          </a:xfrm>
          <a:prstGeom prst="rect">
            <a:avLst/>
          </a:prstGeom>
        </p:spPr>
        <p:txBody>
          <a:bodyPr wrap="square">
            <a:spAutoFit/>
          </a:bodyPr>
          <a:lstStyle/>
          <a:p>
            <a:pPr algn="just"/>
            <a:r>
              <a:rPr lang="zh-CN" altLang="en-US" dirty="0">
                <a:solidFill>
                  <a:srgbClr val="333333"/>
                </a:solidFill>
                <a:latin typeface="-apple-system-font"/>
              </a:rPr>
              <a:t>内核实现了一个最小内核空间 </a:t>
            </a:r>
            <a:r>
              <a:rPr lang="en-US" altLang="zh-CN" dirty="0">
                <a:solidFill>
                  <a:srgbClr val="333333"/>
                </a:solidFill>
                <a:latin typeface="-apple-system-font"/>
              </a:rPr>
              <a:t>BPF </a:t>
            </a:r>
            <a:r>
              <a:rPr lang="zh-CN" altLang="en-US" dirty="0">
                <a:solidFill>
                  <a:srgbClr val="333333"/>
                </a:solidFill>
                <a:latin typeface="-apple-system-font"/>
              </a:rPr>
              <a:t>文件系统，</a:t>
            </a:r>
            <a:r>
              <a:rPr lang="en-US" altLang="zh-CN" dirty="0">
                <a:solidFill>
                  <a:srgbClr val="333333"/>
                </a:solidFill>
                <a:latin typeface="-apple-system-font"/>
              </a:rPr>
              <a:t>BPF map </a:t>
            </a:r>
            <a:r>
              <a:rPr lang="zh-CN" altLang="en-US" dirty="0">
                <a:solidFill>
                  <a:srgbClr val="333333"/>
                </a:solidFill>
                <a:latin typeface="-apple-system-font"/>
              </a:rPr>
              <a:t>和 </a:t>
            </a:r>
            <a:r>
              <a:rPr lang="en-US" altLang="zh-CN" dirty="0">
                <a:solidFill>
                  <a:srgbClr val="333333"/>
                </a:solidFill>
                <a:latin typeface="-apple-system-font"/>
              </a:rPr>
              <a:t>BPF </a:t>
            </a:r>
            <a:r>
              <a:rPr lang="zh-CN" altLang="en-US" dirty="0">
                <a:solidFill>
                  <a:srgbClr val="333333"/>
                </a:solidFill>
                <a:latin typeface="-apple-system-font"/>
              </a:rPr>
              <a:t>程序都可以 </a:t>
            </a:r>
            <a:r>
              <a:rPr lang="en-US" altLang="zh-CN" dirty="0">
                <a:solidFill>
                  <a:srgbClr val="333333"/>
                </a:solidFill>
                <a:latin typeface="-apple-system-font"/>
              </a:rPr>
              <a:t>pin </a:t>
            </a:r>
            <a:r>
              <a:rPr lang="zh-CN" altLang="en-US" dirty="0">
                <a:solidFill>
                  <a:srgbClr val="333333"/>
                </a:solidFill>
                <a:latin typeface="-apple-system-font"/>
              </a:rPr>
              <a:t>这个文件系统内，这个过程称为 </a:t>
            </a:r>
            <a:r>
              <a:rPr lang="en-US" altLang="zh-CN" dirty="0">
                <a:solidFill>
                  <a:srgbClr val="333333"/>
                </a:solidFill>
                <a:latin typeface="-apple-system-font"/>
              </a:rPr>
              <a:t>object pinning</a:t>
            </a:r>
            <a:r>
              <a:rPr lang="zh-CN" altLang="en-US" dirty="0">
                <a:solidFill>
                  <a:srgbClr val="333333"/>
                </a:solidFill>
                <a:latin typeface="-apple-system-font"/>
              </a:rPr>
              <a:t>。相应地，</a:t>
            </a:r>
            <a:r>
              <a:rPr lang="en-US" altLang="zh-CN" dirty="0">
                <a:solidFill>
                  <a:srgbClr val="333333"/>
                </a:solidFill>
                <a:latin typeface="-apple-system-font"/>
              </a:rPr>
              <a:t>BPF </a:t>
            </a:r>
            <a:r>
              <a:rPr lang="zh-CN" altLang="en-US" dirty="0">
                <a:solidFill>
                  <a:srgbClr val="333333"/>
                </a:solidFill>
                <a:latin typeface="-apple-system-font"/>
              </a:rPr>
              <a:t>系统调用进行了扩展，添加了两个新命令，分别用于钉住（</a:t>
            </a:r>
            <a:r>
              <a:rPr lang="en-US" altLang="zh-CN" dirty="0">
                <a:solidFill>
                  <a:srgbClr val="333333"/>
                </a:solidFill>
                <a:latin typeface="-apple-system-font"/>
              </a:rPr>
              <a:t>BPF_OBJ_PIN</a:t>
            </a:r>
            <a:r>
              <a:rPr lang="zh-CN" altLang="en-US" dirty="0">
                <a:solidFill>
                  <a:srgbClr val="333333"/>
                </a:solidFill>
                <a:latin typeface="-apple-system-font"/>
              </a:rPr>
              <a:t>）一个对象和获取（</a:t>
            </a:r>
            <a:r>
              <a:rPr lang="en-US" altLang="zh-CN" dirty="0">
                <a:solidFill>
                  <a:srgbClr val="333333"/>
                </a:solidFill>
                <a:latin typeface="-apple-system-font"/>
              </a:rPr>
              <a:t>BPF_OBJ_GET</a:t>
            </a:r>
            <a:r>
              <a:rPr lang="zh-CN" altLang="en-US" dirty="0">
                <a:solidFill>
                  <a:srgbClr val="333333"/>
                </a:solidFill>
                <a:latin typeface="-apple-system-font"/>
              </a:rPr>
              <a:t>）一个被钉住的对象。</a:t>
            </a:r>
            <a:endParaRPr lang="zh-CN" altLang="en-US" b="0" i="0" dirty="0">
              <a:solidFill>
                <a:srgbClr val="333333"/>
              </a:solidFill>
              <a:effectLst/>
              <a:latin typeface="-apple-system-font"/>
            </a:endParaRPr>
          </a:p>
        </p:txBody>
      </p:sp>
      <p:pic>
        <p:nvPicPr>
          <p:cNvPr id="7170" name="Picture 2" descr="https://arthurchiao.art/assets/img/cilium-bpf-xdp-guide/bpf_f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23" y="1391478"/>
            <a:ext cx="5707322" cy="4036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6454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背景介绍</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a:solidFill>
            <a:schemeClr val="bg2">
              <a:lumMod val="90000"/>
            </a:schemeClr>
          </a:solidFill>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a:solidFill>
            <a:schemeClr val="bg2">
              <a:lumMod val="90000"/>
            </a:schemeClr>
          </a:solidFill>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a:solidFill>
            <a:schemeClr val="bg2">
              <a:lumMod val="90000"/>
            </a:schemeClr>
          </a:solidFill>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eBPF</a:t>
            </a:r>
            <a:endParaRPr lang="zh-CN" altLang="en-US"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XDP</a:t>
            </a:r>
            <a:endParaRPr lang="zh-CN" altLang="en-US" sz="2800" b="1" dirty="0">
              <a:solidFill>
                <a:schemeClr val="accent2"/>
              </a:solidFill>
            </a:endParaRP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工作进展</a:t>
            </a:r>
          </a:p>
        </p:txBody>
      </p:sp>
    </p:spTree>
    <p:extLst>
      <p:ext uri="{BB962C8B-B14F-4D97-AF65-F5344CB8AC3E}">
        <p14:creationId xmlns:p14="http://schemas.microsoft.com/office/powerpoint/2010/main" val="3642713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XDP</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9" name="矩形: 圆角 8">
            <a:extLst>
              <a:ext uri="{FF2B5EF4-FFF2-40B4-BE49-F238E27FC236}">
                <a16:creationId xmlns:a16="http://schemas.microsoft.com/office/drawing/2014/main" id="{8F74F224-48EC-462B-BF6E-875C52DAA32F}"/>
              </a:ext>
            </a:extLst>
          </p:cNvPr>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725143" y="2235200"/>
            <a:ext cx="8694263" cy="2973122"/>
          </a:xfrm>
          <a:prstGeom prst="rect">
            <a:avLst/>
          </a:prstGeom>
          <a:noFill/>
        </p:spPr>
        <p:txBody>
          <a:bodyPr wrap="square" rtlCol="0">
            <a:spAutoFit/>
          </a:bodyPr>
          <a:lstStyle/>
          <a:p>
            <a:pPr>
              <a:lnSpc>
                <a:spcPct val="130000"/>
              </a:lnSpc>
            </a:pPr>
            <a:r>
              <a:rPr lang="sv-SE" altLang="zh-CN" sz="2400" b="1" dirty="0">
                <a:solidFill>
                  <a:schemeClr val="tx1">
                    <a:lumMod val="75000"/>
                    <a:lumOff val="25000"/>
                  </a:schemeClr>
                </a:solidFill>
              </a:rPr>
              <a:t>eXpress Data Path </a:t>
            </a:r>
            <a:r>
              <a:rPr lang="zh-CN" altLang="sv-SE" sz="2400" b="1" dirty="0">
                <a:solidFill>
                  <a:schemeClr val="tx1">
                    <a:lumMod val="75000"/>
                    <a:lumOff val="25000"/>
                  </a:schemeClr>
                </a:solidFill>
              </a:rPr>
              <a:t>（ </a:t>
            </a:r>
            <a:r>
              <a:rPr lang="sv-SE" altLang="zh-CN" sz="2400" b="1" dirty="0">
                <a:solidFill>
                  <a:schemeClr val="tx1">
                    <a:lumMod val="75000"/>
                    <a:lumOff val="25000"/>
                  </a:schemeClr>
                </a:solidFill>
              </a:rPr>
              <a:t>XDP </a:t>
            </a:r>
            <a:r>
              <a:rPr lang="zh-CN" altLang="sv-SE" sz="2400" b="1" dirty="0">
                <a:solidFill>
                  <a:schemeClr val="tx1">
                    <a:lumMod val="75000"/>
                    <a:lumOff val="25000"/>
                  </a:schemeClr>
                </a:solidFill>
              </a:rPr>
              <a:t>）</a:t>
            </a:r>
            <a:endParaRPr lang="en-US" altLang="zh-CN" sz="2400" b="1" dirty="0">
              <a:solidFill>
                <a:schemeClr val="tx1">
                  <a:lumMod val="75000"/>
                  <a:lumOff val="25000"/>
                </a:schemeClr>
              </a:solidFill>
            </a:endParaRPr>
          </a:p>
          <a:p>
            <a:pPr>
              <a:lnSpc>
                <a:spcPct val="130000"/>
              </a:lnSpc>
            </a:pPr>
            <a:r>
              <a:rPr lang="en-US" altLang="zh-CN" sz="2400" dirty="0"/>
              <a:t>XDP </a:t>
            </a:r>
            <a:r>
              <a:rPr lang="zh-CN" altLang="en-US" sz="2400" dirty="0"/>
              <a:t>提供了一个内核态、高性能、可编程 </a:t>
            </a:r>
            <a:r>
              <a:rPr lang="en-US" altLang="zh-CN" sz="2400" dirty="0"/>
              <a:t>BPF </a:t>
            </a:r>
            <a:r>
              <a:rPr lang="zh-CN" altLang="en-US" sz="2400" dirty="0"/>
              <a:t>包处理框架 </a:t>
            </a:r>
            <a:r>
              <a:rPr lang="en-US" altLang="zh-CN" sz="2400" dirty="0"/>
              <a:t>[7]</a:t>
            </a:r>
            <a:r>
              <a:rPr lang="zh-CN" altLang="en-US" sz="2400" dirty="0"/>
              <a:t>。</a:t>
            </a:r>
            <a:endParaRPr lang="zh-CN" altLang="sv-SE" sz="2400" b="1"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XDP </a:t>
            </a:r>
            <a:r>
              <a:rPr lang="zh-CN" altLang="en-US" sz="2400" dirty="0">
                <a:solidFill>
                  <a:schemeClr val="tx1">
                    <a:lumMod val="75000"/>
                    <a:lumOff val="25000"/>
                  </a:schemeClr>
                </a:solidFill>
              </a:rPr>
              <a:t>程序会被挂载到网络驱动，驱动收到包之后就会触发程序的执行，</a:t>
            </a:r>
            <a:r>
              <a:rPr lang="zh-CN" altLang="en-US" sz="2400" dirty="0"/>
              <a:t>直接从接收缓冲区（</a:t>
            </a:r>
            <a:r>
              <a:rPr lang="en-US" altLang="zh-CN" sz="2400" dirty="0"/>
              <a:t>receive ring</a:t>
            </a:r>
            <a:r>
              <a:rPr lang="zh-CN" altLang="en-US" sz="2400" dirty="0"/>
              <a:t>）中将包拿下来，无需执行任何耗时的操作，例如分配</a:t>
            </a:r>
            <a:r>
              <a:rPr lang="en-US" altLang="zh-CN" sz="2400" dirty="0"/>
              <a:t> socket buffer </a:t>
            </a:r>
            <a:r>
              <a:rPr lang="zh-CN" altLang="en-US" sz="2400" dirty="0"/>
              <a:t>然后将包推送到网络协议栈。</a:t>
            </a:r>
            <a:endParaRPr lang="zh-CN" altLang="en-US" sz="2400" dirty="0">
              <a:solidFill>
                <a:schemeClr val="tx1">
                  <a:lumMod val="75000"/>
                  <a:lumOff val="25000"/>
                </a:schemeClr>
              </a:solidFill>
            </a:endParaRP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15544982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图解 </a:t>
            </a:r>
            <a:r>
              <a:rPr lang="en-US" altLang="zh-CN" dirty="0"/>
              <a:t>XDP</a:t>
            </a:r>
            <a:endParaRPr lang="zh-CN" altLang="en-US"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10" name="图片 9"/>
          <p:cNvPicPr>
            <a:picLocks noChangeAspect="1"/>
          </p:cNvPicPr>
          <p:nvPr/>
        </p:nvPicPr>
        <p:blipFill rotWithShape="1">
          <a:blip r:embed="rId3"/>
          <a:srcRect b="20718"/>
          <a:stretch/>
        </p:blipFill>
        <p:spPr>
          <a:xfrm>
            <a:off x="625144" y="771256"/>
            <a:ext cx="5324243" cy="5571109"/>
          </a:xfrm>
          <a:prstGeom prst="rect">
            <a:avLst/>
          </a:prstGeom>
        </p:spPr>
      </p:pic>
      <p:pic>
        <p:nvPicPr>
          <p:cNvPr id="12" name="图片 11"/>
          <p:cNvPicPr>
            <a:picLocks noChangeAspect="1"/>
          </p:cNvPicPr>
          <p:nvPr/>
        </p:nvPicPr>
        <p:blipFill rotWithShape="1">
          <a:blip r:embed="rId3"/>
          <a:srcRect t="79458"/>
          <a:stretch/>
        </p:blipFill>
        <p:spPr>
          <a:xfrm>
            <a:off x="5949387" y="771256"/>
            <a:ext cx="5775767" cy="1565852"/>
          </a:xfrm>
          <a:prstGeom prst="rect">
            <a:avLst/>
          </a:prstGeom>
        </p:spPr>
      </p:pic>
      <p:sp>
        <p:nvSpPr>
          <p:cNvPr id="2" name="矩形 1"/>
          <p:cNvSpPr/>
          <p:nvPr/>
        </p:nvSpPr>
        <p:spPr>
          <a:xfrm>
            <a:off x="6096000" y="2631576"/>
            <a:ext cx="6096000" cy="3693319"/>
          </a:xfrm>
          <a:prstGeom prst="rect">
            <a:avLst/>
          </a:prstGeom>
        </p:spPr>
        <p:txBody>
          <a:bodyPr>
            <a:spAutoFit/>
          </a:bodyPr>
          <a:lstStyle/>
          <a:p>
            <a:r>
              <a:rPr lang="en-US" altLang="zh-CN" dirty="0"/>
              <a:t>XDP BPF </a:t>
            </a:r>
            <a:r>
              <a:rPr lang="zh-CN" altLang="en-US" dirty="0"/>
              <a:t>程序执行结束后会返回一个 </a:t>
            </a:r>
            <a:r>
              <a:rPr lang="en-US" altLang="zh-CN" b="1" dirty="0"/>
              <a:t>XDP Action </a:t>
            </a:r>
            <a:r>
              <a:rPr lang="zh-CN" altLang="en-US" dirty="0"/>
              <a:t>数值，告诉驱动接下来如何处理这个包。</a:t>
            </a:r>
            <a:endParaRPr lang="en-US" altLang="zh-CN" dirty="0"/>
          </a:p>
          <a:p>
            <a:endParaRPr lang="en-US" altLang="zh-CN" dirty="0"/>
          </a:p>
          <a:p>
            <a:pPr marL="285750" indent="-285750">
              <a:buFont typeface="Arial" panose="020B0604020202020204" pitchFamily="34" charset="0"/>
              <a:buChar char="•"/>
            </a:pPr>
            <a:r>
              <a:rPr lang="en-US" altLang="zh-CN" b="1" dirty="0"/>
              <a:t>XDP_DROP</a:t>
            </a:r>
            <a:r>
              <a:rPr lang="en-US" altLang="zh-CN" dirty="0"/>
              <a:t> </a:t>
            </a:r>
            <a:r>
              <a:rPr lang="zh-CN" altLang="en-US" dirty="0"/>
              <a:t>立即在驱动层将包丢弃。</a:t>
            </a:r>
            <a:endParaRPr lang="en-US" altLang="zh-CN" dirty="0"/>
          </a:p>
          <a:p>
            <a:pPr marL="285750" indent="-285750">
              <a:buFont typeface="Arial" panose="020B0604020202020204" pitchFamily="34" charset="0"/>
              <a:buChar char="•"/>
            </a:pPr>
            <a:endParaRPr lang="zh-CN" altLang="en-US" dirty="0"/>
          </a:p>
          <a:p>
            <a:pPr marL="285750" indent="-285750">
              <a:buFont typeface="Arial" panose="020B0604020202020204" pitchFamily="34" charset="0"/>
              <a:buChar char="•"/>
            </a:pPr>
            <a:r>
              <a:rPr lang="en-US" altLang="zh-CN" b="1" dirty="0"/>
              <a:t>XDP_PASS </a:t>
            </a:r>
            <a:r>
              <a:rPr lang="zh-CN" altLang="en-US" dirty="0"/>
              <a:t>允许将这个包送到内核网络栈。</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b="1" dirty="0"/>
              <a:t>XDP_TX </a:t>
            </a:r>
            <a:r>
              <a:rPr lang="zh-CN" altLang="en-US" dirty="0"/>
              <a:t>能够在收到包的网卡上直接将包再发送出去。</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b="1" dirty="0"/>
              <a:t>XDP_REDIRECT </a:t>
            </a:r>
            <a:r>
              <a:rPr lang="zh-CN" altLang="en-US" dirty="0"/>
              <a:t>转发到另一个网卡、转发到虚拟设备、转发到一个 </a:t>
            </a:r>
            <a:r>
              <a:rPr lang="en-US" altLang="zh-CN" dirty="0"/>
              <a:t>BPF Map</a:t>
            </a:r>
            <a:r>
              <a:rPr lang="zh-CN" altLang="en-US" dirty="0"/>
              <a:t>、转发到用户空间。</a:t>
            </a:r>
            <a:endParaRPr lang="en-US" altLang="zh-CN" dirty="0"/>
          </a:p>
          <a:p>
            <a:endParaRPr lang="en-US" altLang="zh-CN" dirty="0"/>
          </a:p>
          <a:p>
            <a:pPr marL="285750" indent="-285750">
              <a:buFont typeface="Arial" panose="020B0604020202020204" pitchFamily="34" charset="0"/>
              <a:buChar char="•"/>
            </a:pPr>
            <a:r>
              <a:rPr lang="en-US" altLang="zh-CN" b="1" dirty="0"/>
              <a:t>XDP_ABORTED </a:t>
            </a:r>
            <a:r>
              <a:rPr lang="zh-CN" altLang="en-US" dirty="0"/>
              <a:t>表示程序产生异常。</a:t>
            </a:r>
          </a:p>
        </p:txBody>
      </p:sp>
    </p:spTree>
    <p:extLst>
      <p:ext uri="{BB962C8B-B14F-4D97-AF65-F5344CB8AC3E}">
        <p14:creationId xmlns:p14="http://schemas.microsoft.com/office/powerpoint/2010/main" val="39601524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XDP </a:t>
            </a:r>
            <a:r>
              <a:rPr lang="zh-CN" altLang="en-US" dirty="0"/>
              <a:t>包处理流程</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10" name="图片 9"/>
          <p:cNvPicPr>
            <a:picLocks noChangeAspect="1"/>
          </p:cNvPicPr>
          <p:nvPr/>
        </p:nvPicPr>
        <p:blipFill>
          <a:blip r:embed="rId3"/>
          <a:stretch>
            <a:fillRect/>
          </a:stretch>
        </p:blipFill>
        <p:spPr>
          <a:xfrm>
            <a:off x="608034" y="995424"/>
            <a:ext cx="10926822" cy="4969858"/>
          </a:xfrm>
          <a:prstGeom prst="rect">
            <a:avLst/>
          </a:prstGeom>
        </p:spPr>
      </p:pic>
    </p:spTree>
    <p:extLst>
      <p:ext uri="{BB962C8B-B14F-4D97-AF65-F5344CB8AC3E}">
        <p14:creationId xmlns:p14="http://schemas.microsoft.com/office/powerpoint/2010/main" val="2625828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AF_XDP </a:t>
            </a:r>
            <a:r>
              <a:rPr lang="zh-CN" altLang="en-US" dirty="0"/>
              <a:t>套接字</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8" name="矩形 7"/>
          <p:cNvSpPr/>
          <p:nvPr/>
        </p:nvSpPr>
        <p:spPr>
          <a:xfrm>
            <a:off x="1371601" y="1987826"/>
            <a:ext cx="9551503" cy="3139321"/>
          </a:xfrm>
          <a:prstGeom prst="rect">
            <a:avLst/>
          </a:prstGeom>
        </p:spPr>
        <p:txBody>
          <a:bodyPr wrap="square">
            <a:spAutoFit/>
          </a:bodyPr>
          <a:lstStyle/>
          <a:p>
            <a:r>
              <a:rPr lang="en-US" altLang="zh-CN" dirty="0"/>
              <a:t>Linux </a:t>
            </a:r>
            <a:r>
              <a:rPr lang="zh-CN" altLang="en-US" dirty="0"/>
              <a:t>为 </a:t>
            </a:r>
            <a:r>
              <a:rPr lang="en-US" altLang="zh-CN" dirty="0"/>
              <a:t>XDP </a:t>
            </a:r>
            <a:r>
              <a:rPr lang="zh-CN" altLang="en-US" dirty="0"/>
              <a:t>额外定义了一类套接字：</a:t>
            </a:r>
            <a:r>
              <a:rPr lang="en-US" altLang="zh-CN" b="1" dirty="0"/>
              <a:t>AF_XDP </a:t>
            </a:r>
            <a:r>
              <a:rPr lang="zh-CN" altLang="en-US" b="1" dirty="0"/>
              <a:t>套接字</a:t>
            </a:r>
            <a:r>
              <a:rPr lang="zh-CN" altLang="en-US" dirty="0"/>
              <a:t>，即 </a:t>
            </a:r>
            <a:r>
              <a:rPr lang="en-US" altLang="zh-CN" dirty="0"/>
              <a:t>AF_XDP socket</a:t>
            </a:r>
            <a:r>
              <a:rPr lang="zh-CN" altLang="en-US" dirty="0"/>
              <a:t>， 缩写为 </a:t>
            </a:r>
            <a:r>
              <a:rPr lang="en-US" altLang="zh-CN" dirty="0"/>
              <a:t>XSK</a:t>
            </a:r>
            <a:r>
              <a:rPr lang="zh-CN" altLang="en-US" dirty="0"/>
              <a:t>，可以通过系统调用 </a:t>
            </a:r>
            <a:r>
              <a:rPr lang="en-US" altLang="zh-CN" dirty="0"/>
              <a:t>socket() </a:t>
            </a:r>
            <a:r>
              <a:rPr lang="zh-CN" altLang="en-US" dirty="0"/>
              <a:t>创建 </a:t>
            </a:r>
            <a:r>
              <a:rPr lang="en-US" altLang="zh-CN" dirty="0"/>
              <a:t>[8]</a:t>
            </a:r>
            <a:r>
              <a:rPr lang="zh-CN" altLang="en-US" dirty="0"/>
              <a:t>。</a:t>
            </a:r>
            <a:endParaRPr lang="en-US" altLang="zh-CN" dirty="0"/>
          </a:p>
          <a:p>
            <a:endParaRPr lang="en-US" altLang="zh-CN" dirty="0"/>
          </a:p>
          <a:p>
            <a:r>
              <a:rPr lang="zh-CN" altLang="en-US" dirty="0"/>
              <a:t>每个 </a:t>
            </a:r>
            <a:r>
              <a:rPr lang="en-US" altLang="zh-CN" b="1" dirty="0"/>
              <a:t>XSK </a:t>
            </a:r>
            <a:r>
              <a:rPr lang="zh-CN" altLang="en-US" b="1" dirty="0"/>
              <a:t>都有两个环来存储数据</a:t>
            </a:r>
            <a:r>
              <a:rPr lang="zh-CN" altLang="en-US" dirty="0"/>
              <a:t>，一个 </a:t>
            </a:r>
            <a:r>
              <a:rPr lang="en-US" altLang="zh-CN" dirty="0"/>
              <a:t>RX ring </a:t>
            </a:r>
            <a:r>
              <a:rPr lang="zh-CN" altLang="en-US" dirty="0"/>
              <a:t>和一个 </a:t>
            </a:r>
            <a:r>
              <a:rPr lang="en-US" altLang="zh-CN" dirty="0"/>
              <a:t>TX ring</a:t>
            </a:r>
            <a:r>
              <a:rPr lang="zh-CN" altLang="en-US" dirty="0"/>
              <a:t>。套接字能够用 </a:t>
            </a:r>
            <a:r>
              <a:rPr lang="en-US" altLang="zh-CN" dirty="0"/>
              <a:t>RX ring </a:t>
            </a:r>
            <a:r>
              <a:rPr lang="zh-CN" altLang="en-US" dirty="0"/>
              <a:t>接收包，通过 </a:t>
            </a:r>
            <a:r>
              <a:rPr lang="en-US" altLang="zh-CN" dirty="0"/>
              <a:t>TX ring </a:t>
            </a:r>
            <a:r>
              <a:rPr lang="zh-CN" altLang="en-US" dirty="0"/>
              <a:t>发送包。这些环是通过 </a:t>
            </a:r>
            <a:r>
              <a:rPr lang="en-US" altLang="zh-CN" dirty="0" err="1"/>
              <a:t>setsockopts</a:t>
            </a:r>
            <a:r>
              <a:rPr lang="en-US" altLang="zh-CN" dirty="0"/>
              <a:t> </a:t>
            </a:r>
            <a:r>
              <a:rPr lang="zh-CN" altLang="en-US" dirty="0"/>
              <a:t>中的选项 </a:t>
            </a:r>
            <a:r>
              <a:rPr lang="en-US" altLang="zh-CN" dirty="0"/>
              <a:t>XDP_RX_RING </a:t>
            </a:r>
            <a:r>
              <a:rPr lang="zh-CN" altLang="en-US" dirty="0"/>
              <a:t>和 </a:t>
            </a:r>
            <a:r>
              <a:rPr lang="en-US" altLang="zh-CN" dirty="0"/>
              <a:t>XDP_TX_RING </a:t>
            </a:r>
            <a:r>
              <a:rPr lang="zh-CN" altLang="en-US" dirty="0"/>
              <a:t>设置的。每个套接字至少需要其中的一个（以作为单侧的 </a:t>
            </a:r>
            <a:r>
              <a:rPr lang="en-US" altLang="zh-CN" dirty="0"/>
              <a:t>source/sink node</a:t>
            </a:r>
            <a:r>
              <a:rPr lang="zh-CN" altLang="en-US" dirty="0"/>
              <a:t>）。</a:t>
            </a:r>
            <a:endParaRPr lang="en-US" altLang="zh-CN" dirty="0"/>
          </a:p>
          <a:p>
            <a:endParaRPr lang="en-US" altLang="zh-CN" dirty="0"/>
          </a:p>
          <a:p>
            <a:r>
              <a:rPr lang="en-US" altLang="zh-CN" dirty="0"/>
              <a:t>RX/TX ring </a:t>
            </a:r>
            <a:r>
              <a:rPr lang="zh-CN" altLang="en-US" dirty="0"/>
              <a:t>都是指向内存中一块叫做 </a:t>
            </a:r>
            <a:r>
              <a:rPr lang="en-US" altLang="zh-CN" b="1" dirty="0"/>
              <a:t>UMEM</a:t>
            </a:r>
            <a:r>
              <a:rPr lang="en-US" altLang="zh-CN" dirty="0"/>
              <a:t> </a:t>
            </a:r>
            <a:r>
              <a:rPr lang="zh-CN" altLang="en-US" dirty="0"/>
              <a:t>的数据。</a:t>
            </a:r>
            <a:r>
              <a:rPr lang="en-US" altLang="zh-CN" dirty="0"/>
              <a:t>RX </a:t>
            </a:r>
            <a:r>
              <a:rPr lang="zh-CN" altLang="en-US" dirty="0"/>
              <a:t>和 </a:t>
            </a:r>
            <a:r>
              <a:rPr lang="en-US" altLang="zh-CN" dirty="0"/>
              <a:t>TX </a:t>
            </a:r>
            <a:r>
              <a:rPr lang="zh-CN" altLang="en-US" dirty="0"/>
              <a:t>能够共享同一块 </a:t>
            </a:r>
            <a:r>
              <a:rPr lang="en-US" altLang="zh-CN" dirty="0"/>
              <a:t>UMEM </a:t>
            </a:r>
            <a:r>
              <a:rPr lang="zh-CN" altLang="en-US" dirty="0"/>
              <a:t>区域，以防在 </a:t>
            </a:r>
            <a:r>
              <a:rPr lang="en-US" altLang="zh-CN" dirty="0"/>
              <a:t>RX </a:t>
            </a:r>
            <a:r>
              <a:rPr lang="zh-CN" altLang="en-US" dirty="0"/>
              <a:t>和 </a:t>
            </a:r>
            <a:r>
              <a:rPr lang="en-US" altLang="zh-CN" dirty="0"/>
              <a:t>TX </a:t>
            </a:r>
            <a:r>
              <a:rPr lang="zh-CN" altLang="en-US" dirty="0"/>
              <a:t>之间频繁地进行数据拷贝。另外，如果由于潜在的重传，一个包需要被保存一段时间，这些指针也能暂时指向别的包，避免拷贝数据。</a:t>
            </a:r>
          </a:p>
        </p:txBody>
      </p:sp>
    </p:spTree>
    <p:extLst>
      <p:ext uri="{BB962C8B-B14F-4D97-AF65-F5344CB8AC3E}">
        <p14:creationId xmlns:p14="http://schemas.microsoft.com/office/powerpoint/2010/main" val="33051550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XDP </a:t>
            </a:r>
            <a:r>
              <a:rPr lang="zh-CN" altLang="en-US" dirty="0"/>
              <a:t>优势</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矩形 1"/>
          <p:cNvSpPr/>
          <p:nvPr/>
        </p:nvSpPr>
        <p:spPr>
          <a:xfrm>
            <a:off x="228600" y="983974"/>
            <a:ext cx="11718235" cy="4801314"/>
          </a:xfrm>
          <a:prstGeom prst="rect">
            <a:avLst/>
          </a:prstGeom>
        </p:spPr>
        <p:txBody>
          <a:bodyPr wrap="square">
            <a:spAutoFit/>
          </a:bodyPr>
          <a:lstStyle/>
          <a:p>
            <a:r>
              <a:rPr lang="en-US" altLang="zh-CN" dirty="0"/>
              <a:t>XDP </a:t>
            </a:r>
            <a:r>
              <a:rPr lang="zh-CN" altLang="en-US" dirty="0"/>
              <a:t>和 </a:t>
            </a:r>
            <a:r>
              <a:rPr lang="en-US" altLang="zh-CN" dirty="0"/>
              <a:t>Linux </a:t>
            </a:r>
            <a:r>
              <a:rPr lang="zh-CN" altLang="en-US" dirty="0"/>
              <a:t>内核及其基础设施协同工作，这意味着 </a:t>
            </a:r>
            <a:r>
              <a:rPr lang="en-US" altLang="zh-CN" b="1" dirty="0"/>
              <a:t>XDP </a:t>
            </a:r>
            <a:r>
              <a:rPr lang="zh-CN" altLang="en-US" b="1" dirty="0"/>
              <a:t>并不会完全绕过（</a:t>
            </a:r>
            <a:r>
              <a:rPr lang="en-US" altLang="zh-CN" b="1" dirty="0"/>
              <a:t>bypass</a:t>
            </a:r>
            <a:r>
              <a:rPr lang="zh-CN" altLang="en-US" b="1" dirty="0"/>
              <a:t>）内核 </a:t>
            </a:r>
            <a:r>
              <a:rPr lang="zh-CN" altLang="en-US" dirty="0"/>
              <a:t>；作为对比，很多完全运行在用户空间的网络框架（例如 </a:t>
            </a:r>
            <a:r>
              <a:rPr lang="en-US" altLang="zh-CN" dirty="0"/>
              <a:t>DPDK</a:t>
            </a:r>
            <a:r>
              <a:rPr lang="zh-CN" altLang="en-US" dirty="0"/>
              <a:t>）是绕过内核的。将包留在内核空间可以带来几方面重要好处：</a:t>
            </a:r>
          </a:p>
          <a:p>
            <a:endParaRPr lang="zh-CN" altLang="en-US" dirty="0"/>
          </a:p>
          <a:p>
            <a:pPr marL="285750" indent="-285750">
              <a:buFontTx/>
              <a:buChar char="-"/>
            </a:pPr>
            <a:r>
              <a:rPr lang="en-US" altLang="zh-CN" dirty="0"/>
              <a:t>XDP </a:t>
            </a:r>
            <a:r>
              <a:rPr lang="zh-CN" altLang="en-US" dirty="0"/>
              <a:t>可以</a:t>
            </a:r>
            <a:r>
              <a:rPr lang="zh-CN" altLang="en-US" b="1" dirty="0"/>
              <a:t>复用</a:t>
            </a:r>
            <a:r>
              <a:rPr lang="zh-CN" altLang="en-US" dirty="0"/>
              <a:t>所有内核网络驱动、用户空间工具。</a:t>
            </a:r>
            <a:endParaRPr lang="en-US" altLang="zh-CN" dirty="0"/>
          </a:p>
          <a:p>
            <a:pPr marL="285750" indent="-285750">
              <a:buFontTx/>
              <a:buChar char="-"/>
            </a:pPr>
            <a:endParaRPr lang="en-US" altLang="zh-CN" dirty="0"/>
          </a:p>
          <a:p>
            <a:pPr marL="285750" indent="-285750">
              <a:buFontTx/>
              <a:buChar char="-"/>
            </a:pPr>
            <a:r>
              <a:rPr lang="zh-CN" altLang="en-US" dirty="0"/>
              <a:t>因为驻留在内核空间，</a:t>
            </a:r>
            <a:r>
              <a:rPr lang="en-US" altLang="zh-CN" dirty="0"/>
              <a:t>XDP </a:t>
            </a:r>
            <a:r>
              <a:rPr lang="zh-CN" altLang="en-US" dirty="0"/>
              <a:t>在访问硬件时与内核其他部分有相同的</a:t>
            </a:r>
            <a:r>
              <a:rPr lang="zh-CN" altLang="en-US" b="1" dirty="0"/>
              <a:t>安全模型</a:t>
            </a:r>
            <a:r>
              <a:rPr lang="zh-CN" altLang="en-US" dirty="0"/>
              <a:t>。</a:t>
            </a:r>
            <a:endParaRPr lang="en-US" altLang="zh-CN" dirty="0"/>
          </a:p>
          <a:p>
            <a:pPr marL="285750" indent="-285750">
              <a:buFontTx/>
              <a:buChar char="-"/>
            </a:pPr>
            <a:endParaRPr lang="en-US" altLang="zh-CN" dirty="0"/>
          </a:p>
          <a:p>
            <a:pPr marL="285750" indent="-285750">
              <a:buFontTx/>
              <a:buChar char="-"/>
            </a:pPr>
            <a:r>
              <a:rPr lang="zh-CN" altLang="en-US" dirty="0"/>
              <a:t>将包从 </a:t>
            </a:r>
            <a:r>
              <a:rPr lang="en-US" altLang="zh-CN" dirty="0"/>
              <a:t>XDP </a:t>
            </a:r>
            <a:r>
              <a:rPr lang="zh-CN" altLang="en-US" dirty="0"/>
              <a:t>送到内核中非常简单，可以</a:t>
            </a:r>
            <a:r>
              <a:rPr lang="zh-CN" altLang="en-US" b="1" dirty="0"/>
              <a:t>复用内核的 </a:t>
            </a:r>
            <a:r>
              <a:rPr lang="en-US" altLang="zh-CN" b="1" dirty="0"/>
              <a:t>TCP/IP </a:t>
            </a:r>
            <a:r>
              <a:rPr lang="zh-CN" altLang="en-US" b="1" dirty="0"/>
              <a:t>协议栈</a:t>
            </a:r>
            <a:r>
              <a:rPr lang="zh-CN" altLang="en-US" dirty="0"/>
              <a:t>，而不是像一些用户态框架一样需要自己维护一个独立的 </a:t>
            </a:r>
            <a:r>
              <a:rPr lang="en-US" altLang="zh-CN" dirty="0"/>
              <a:t>TCP/IP </a:t>
            </a:r>
            <a:r>
              <a:rPr lang="zh-CN" altLang="en-US" dirty="0"/>
              <a:t>协议栈。</a:t>
            </a:r>
            <a:endParaRPr lang="en-US" altLang="zh-CN" dirty="0"/>
          </a:p>
          <a:p>
            <a:pPr marL="285750" indent="-285750">
              <a:buFontTx/>
              <a:buChar char="-"/>
            </a:pPr>
            <a:endParaRPr lang="zh-CN" altLang="en-US" dirty="0"/>
          </a:p>
          <a:p>
            <a:pPr marL="285750" indent="-285750">
              <a:buFontTx/>
              <a:buChar char="-"/>
            </a:pPr>
            <a:r>
              <a:rPr lang="zh-CN" altLang="en-US" dirty="0"/>
              <a:t>基于 </a:t>
            </a:r>
            <a:r>
              <a:rPr lang="en-US" altLang="zh-CN" dirty="0"/>
              <a:t>BPF </a:t>
            </a:r>
            <a:r>
              <a:rPr lang="zh-CN" altLang="en-US" dirty="0"/>
              <a:t>可以实现内核的完全可编程，保持内核的系统调用 </a:t>
            </a:r>
            <a:r>
              <a:rPr lang="en-US" altLang="zh-CN" dirty="0"/>
              <a:t>ABI</a:t>
            </a:r>
            <a:r>
              <a:rPr lang="zh-CN" altLang="en-US" dirty="0"/>
              <a:t> 的</a:t>
            </a:r>
            <a:r>
              <a:rPr lang="zh-CN" altLang="en-US" b="1" dirty="0"/>
              <a:t>稳定性和兼容性</a:t>
            </a:r>
            <a:r>
              <a:rPr lang="zh-CN" altLang="en-US" dirty="0"/>
              <a:t>。</a:t>
            </a:r>
            <a:endParaRPr lang="en-US" altLang="zh-CN" dirty="0"/>
          </a:p>
          <a:p>
            <a:pPr marL="285750" indent="-285750">
              <a:buFontTx/>
              <a:buChar char="-"/>
            </a:pPr>
            <a:endParaRPr lang="zh-CN" altLang="en-US" dirty="0"/>
          </a:p>
          <a:p>
            <a:pPr marL="285750" indent="-285750">
              <a:buFontTx/>
              <a:buChar char="-"/>
            </a:pPr>
            <a:r>
              <a:rPr lang="en-US" altLang="zh-CN" dirty="0"/>
              <a:t>XDP </a:t>
            </a:r>
            <a:r>
              <a:rPr lang="zh-CN" altLang="en-US" dirty="0"/>
              <a:t>轻松地支持在运行时</a:t>
            </a:r>
            <a:r>
              <a:rPr lang="zh-CN" altLang="en-US" b="1" dirty="0"/>
              <a:t>原子地创建新程序</a:t>
            </a:r>
            <a:r>
              <a:rPr lang="zh-CN" altLang="en-US" dirty="0"/>
              <a:t>，甚至不会导致任何网络流量中断，更不必重启内核</a:t>
            </a:r>
            <a:r>
              <a:rPr lang="en-US" altLang="zh-CN" dirty="0"/>
              <a:t>/</a:t>
            </a:r>
            <a:r>
              <a:rPr lang="zh-CN" altLang="en-US" dirty="0"/>
              <a:t>系统。</a:t>
            </a:r>
            <a:endParaRPr lang="en-US" altLang="zh-CN" dirty="0"/>
          </a:p>
          <a:p>
            <a:pPr marL="285750" indent="-285750">
              <a:buFontTx/>
              <a:buChar char="-"/>
            </a:pPr>
            <a:endParaRPr lang="zh-CN" altLang="en-US" dirty="0"/>
          </a:p>
          <a:p>
            <a:pPr marL="285750" indent="-285750">
              <a:buFontTx/>
              <a:buChar char="-"/>
            </a:pPr>
            <a:r>
              <a:rPr lang="zh-CN" altLang="en-US" dirty="0"/>
              <a:t>它可以工作在</a:t>
            </a:r>
            <a:r>
              <a:rPr lang="en-US" altLang="zh-CN" dirty="0"/>
              <a:t> polling </a:t>
            </a:r>
            <a:r>
              <a:rPr lang="zh-CN" altLang="en-US" dirty="0"/>
              <a:t>或 </a:t>
            </a:r>
            <a:r>
              <a:rPr lang="en-US" altLang="zh-CN" dirty="0"/>
              <a:t>interrupt </a:t>
            </a:r>
            <a:r>
              <a:rPr lang="zh-CN" altLang="en-US" dirty="0"/>
              <a:t>模式。不需要显式地将专门 </a:t>
            </a:r>
            <a:r>
              <a:rPr lang="en-US" altLang="zh-CN" dirty="0"/>
              <a:t>CPU </a:t>
            </a:r>
            <a:r>
              <a:rPr lang="zh-CN" altLang="en-US" dirty="0"/>
              <a:t>分配给 </a:t>
            </a:r>
            <a:r>
              <a:rPr lang="en-US" altLang="zh-CN" dirty="0"/>
              <a:t>XDP</a:t>
            </a:r>
            <a:r>
              <a:rPr lang="zh-CN" altLang="en-US" dirty="0"/>
              <a:t>。没有特殊的硬件需求。</a:t>
            </a:r>
            <a:endParaRPr lang="en-US" altLang="zh-CN" dirty="0"/>
          </a:p>
          <a:p>
            <a:pPr marL="285750" indent="-285750">
              <a:buFontTx/>
              <a:buChar char="-"/>
            </a:pPr>
            <a:endParaRPr lang="en-US" altLang="zh-CN" dirty="0"/>
          </a:p>
          <a:p>
            <a:pPr marL="285750" indent="-285750">
              <a:buFontTx/>
              <a:buChar char="-"/>
            </a:pPr>
            <a:r>
              <a:rPr lang="en-US" altLang="zh-CN" dirty="0"/>
              <a:t>XDP </a:t>
            </a:r>
            <a:r>
              <a:rPr lang="zh-CN" altLang="en-US" dirty="0"/>
              <a:t>不需要任何第三方内核模块或许可，是 </a:t>
            </a:r>
            <a:r>
              <a:rPr lang="en-US" altLang="zh-CN" dirty="0"/>
              <a:t>Linux</a:t>
            </a:r>
            <a:r>
              <a:rPr lang="en-US" altLang="zh-CN" b="1" dirty="0"/>
              <a:t> </a:t>
            </a:r>
            <a:r>
              <a:rPr lang="zh-CN" altLang="en-US" b="1" dirty="0"/>
              <a:t>内核的一个核心组件</a:t>
            </a:r>
            <a:r>
              <a:rPr lang="zh-CN" altLang="en-US" dirty="0"/>
              <a:t>，而且是由内核社区开发的。</a:t>
            </a:r>
          </a:p>
        </p:txBody>
      </p:sp>
    </p:spTree>
    <p:extLst>
      <p:ext uri="{BB962C8B-B14F-4D97-AF65-F5344CB8AC3E}">
        <p14:creationId xmlns:p14="http://schemas.microsoft.com/office/powerpoint/2010/main" val="25338302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XDP </a:t>
            </a:r>
            <a:r>
              <a:rPr lang="zh-CN" altLang="en-US" dirty="0"/>
              <a:t>工作模式</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904461" y="1693863"/>
            <a:ext cx="10386392" cy="3693319"/>
          </a:xfrm>
          <a:prstGeom prst="rect">
            <a:avLst/>
          </a:prstGeom>
        </p:spPr>
        <p:txBody>
          <a:bodyPr wrap="square">
            <a:spAutoFit/>
          </a:bodyPr>
          <a:lstStyle/>
          <a:p>
            <a:r>
              <a:rPr lang="en-US" altLang="zh-CN" dirty="0"/>
              <a:t>XDP </a:t>
            </a:r>
            <a:r>
              <a:rPr lang="zh-CN" altLang="en-US" dirty="0"/>
              <a:t>有三种工作模式。</a:t>
            </a:r>
          </a:p>
          <a:p>
            <a:endParaRPr lang="zh-CN" altLang="en-US" dirty="0"/>
          </a:p>
          <a:p>
            <a:pPr marL="285750" indent="-285750">
              <a:buFont typeface="Arial" panose="020B0604020202020204" pitchFamily="34" charset="0"/>
              <a:buChar char="•"/>
            </a:pPr>
            <a:r>
              <a:rPr lang="en-US" altLang="zh-CN" b="1" dirty="0"/>
              <a:t>Native XDP</a:t>
            </a:r>
          </a:p>
          <a:p>
            <a:r>
              <a:rPr lang="zh-CN" altLang="en-US" dirty="0"/>
              <a:t>默认模式，在这种模式中，</a:t>
            </a:r>
            <a:r>
              <a:rPr lang="en-US" altLang="zh-CN" dirty="0"/>
              <a:t>XDP BPF </a:t>
            </a:r>
            <a:r>
              <a:rPr lang="zh-CN" altLang="en-US" dirty="0"/>
              <a:t>程序直接运行在网络驱动。</a:t>
            </a:r>
          </a:p>
          <a:p>
            <a:endParaRPr lang="zh-CN" altLang="en-US" dirty="0"/>
          </a:p>
          <a:p>
            <a:pPr marL="285750" indent="-285750">
              <a:buFont typeface="Arial" panose="020B0604020202020204" pitchFamily="34" charset="0"/>
              <a:buChar char="•"/>
            </a:pPr>
            <a:r>
              <a:rPr lang="en-US" altLang="zh-CN" b="1" dirty="0"/>
              <a:t>Offloaded XDP</a:t>
            </a:r>
          </a:p>
          <a:p>
            <a:r>
              <a:rPr lang="zh-CN" altLang="en-US" dirty="0"/>
              <a:t>在这种模式中，</a:t>
            </a:r>
            <a:r>
              <a:rPr lang="en-US" altLang="zh-CN" dirty="0"/>
              <a:t>XDP BPF </a:t>
            </a:r>
            <a:r>
              <a:rPr lang="zh-CN" altLang="en-US" dirty="0"/>
              <a:t>程序直接 </a:t>
            </a:r>
            <a:r>
              <a:rPr lang="en-US" altLang="zh-CN" dirty="0"/>
              <a:t>offload </a:t>
            </a:r>
            <a:r>
              <a:rPr lang="zh-CN" altLang="en-US" dirty="0"/>
              <a:t>到网卡，而不是在主机的 </a:t>
            </a:r>
            <a:r>
              <a:rPr lang="en-US" altLang="zh-CN" dirty="0"/>
              <a:t>CPU </a:t>
            </a:r>
            <a:r>
              <a:rPr lang="zh-CN" altLang="en-US" dirty="0"/>
              <a:t>上执行。 因此，本来就已经很低的 </a:t>
            </a:r>
            <a:r>
              <a:rPr lang="en-US" altLang="zh-CN" dirty="0"/>
              <a:t>per-packet </a:t>
            </a:r>
            <a:r>
              <a:rPr lang="zh-CN" altLang="en-US" dirty="0"/>
              <a:t>开销完全从主机下放到网卡，能够比运行在 </a:t>
            </a:r>
            <a:r>
              <a:rPr lang="en-US" altLang="zh-CN" dirty="0"/>
              <a:t>native XDP </a:t>
            </a:r>
            <a:r>
              <a:rPr lang="zh-CN" altLang="en-US" dirty="0"/>
              <a:t>模式取得更高的性能。一个位于内核中的 </a:t>
            </a:r>
            <a:r>
              <a:rPr lang="en-US" altLang="zh-CN" dirty="0"/>
              <a:t>JIT </a:t>
            </a:r>
            <a:r>
              <a:rPr lang="zh-CN" altLang="en-US" dirty="0"/>
              <a:t>编译器将 </a:t>
            </a:r>
            <a:r>
              <a:rPr lang="en-US" altLang="zh-CN" dirty="0"/>
              <a:t>BPF </a:t>
            </a:r>
            <a:r>
              <a:rPr lang="zh-CN" altLang="en-US" dirty="0"/>
              <a:t>翻译成网卡的原生指令。</a:t>
            </a:r>
            <a:endParaRPr lang="en-US" altLang="zh-CN" dirty="0"/>
          </a:p>
          <a:p>
            <a:endParaRPr lang="zh-CN" altLang="en-US" dirty="0"/>
          </a:p>
          <a:p>
            <a:pPr marL="285750" indent="-285750">
              <a:buFont typeface="Arial" panose="020B0604020202020204" pitchFamily="34" charset="0"/>
              <a:buChar char="•"/>
            </a:pPr>
            <a:r>
              <a:rPr lang="en-US" altLang="zh-CN" b="1" dirty="0"/>
              <a:t>Generic XDP</a:t>
            </a:r>
          </a:p>
          <a:p>
            <a:r>
              <a:rPr lang="zh-CN" altLang="en-US" dirty="0"/>
              <a:t>对于还没有实现 </a:t>
            </a:r>
            <a:r>
              <a:rPr lang="en-US" altLang="zh-CN" dirty="0"/>
              <a:t>native </a:t>
            </a:r>
            <a:r>
              <a:rPr lang="zh-CN" altLang="en-US" dirty="0"/>
              <a:t>或 </a:t>
            </a:r>
            <a:r>
              <a:rPr lang="en-US" altLang="zh-CN" dirty="0"/>
              <a:t>offloaded XDP </a:t>
            </a:r>
            <a:r>
              <a:rPr lang="zh-CN" altLang="en-US" dirty="0"/>
              <a:t>的驱动，内核提供了一个 </a:t>
            </a:r>
            <a:r>
              <a:rPr lang="en-US" altLang="zh-CN" dirty="0"/>
              <a:t>generic XDP </a:t>
            </a:r>
            <a:r>
              <a:rPr lang="zh-CN" altLang="en-US" dirty="0"/>
              <a:t>选 项，这种模式不需要任何驱动改动，因为相应的 </a:t>
            </a:r>
            <a:r>
              <a:rPr lang="en-US" altLang="zh-CN" dirty="0"/>
              <a:t>XDP </a:t>
            </a:r>
            <a:r>
              <a:rPr lang="zh-CN" altLang="en-US" dirty="0"/>
              <a:t>代码运行在网络栈靠后位置。</a:t>
            </a:r>
          </a:p>
        </p:txBody>
      </p:sp>
    </p:spTree>
    <p:extLst>
      <p:ext uri="{BB962C8B-B14F-4D97-AF65-F5344CB8AC3E}">
        <p14:creationId xmlns:p14="http://schemas.microsoft.com/office/powerpoint/2010/main" val="433011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背景介绍</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a:solidFill>
            <a:schemeClr val="bg2">
              <a:lumMod val="90000"/>
            </a:schemeClr>
          </a:solidFill>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a:solidFill>
            <a:schemeClr val="bg2">
              <a:lumMod val="90000"/>
            </a:schemeClr>
          </a:solidFill>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a:solidFill>
            <a:schemeClr val="bg2">
              <a:lumMod val="90000"/>
            </a:schemeClr>
          </a:solidFill>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eBPF</a:t>
            </a:r>
            <a:endParaRPr lang="zh-CN" altLang="en-US"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XDP</a:t>
            </a:r>
            <a:endParaRPr lang="zh-CN" altLang="en-US" sz="2800" b="1" dirty="0">
              <a:solidFill>
                <a:schemeClr val="accent2"/>
              </a:solidFill>
            </a:endParaRP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工作进展</a:t>
            </a:r>
          </a:p>
        </p:txBody>
      </p:sp>
    </p:spTree>
    <p:extLst>
      <p:ext uri="{BB962C8B-B14F-4D97-AF65-F5344CB8AC3E}">
        <p14:creationId xmlns:p14="http://schemas.microsoft.com/office/powerpoint/2010/main" val="3022571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XDP </a:t>
            </a:r>
            <a:r>
              <a:rPr lang="zh-CN" altLang="en-US" dirty="0"/>
              <a:t>使用案例</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矩形 1"/>
          <p:cNvSpPr/>
          <p:nvPr/>
        </p:nvSpPr>
        <p:spPr>
          <a:xfrm>
            <a:off x="685800" y="1901288"/>
            <a:ext cx="10635874" cy="3693319"/>
          </a:xfrm>
          <a:prstGeom prst="rect">
            <a:avLst/>
          </a:prstGeom>
        </p:spPr>
        <p:txBody>
          <a:bodyPr wrap="square">
            <a:spAutoFit/>
          </a:bodyPr>
          <a:lstStyle/>
          <a:p>
            <a:pPr marL="285750" indent="-285750">
              <a:buFont typeface="Arial" panose="020B0604020202020204" pitchFamily="34" charset="0"/>
              <a:buChar char="•"/>
            </a:pPr>
            <a:r>
              <a:rPr lang="en-US" altLang="zh-CN" b="1" dirty="0" err="1"/>
              <a:t>DDoS</a:t>
            </a:r>
            <a:r>
              <a:rPr lang="en-US" altLang="zh-CN" b="1" dirty="0"/>
              <a:t> </a:t>
            </a:r>
            <a:r>
              <a:rPr lang="zh-CN" altLang="en-US" b="1" dirty="0"/>
              <a:t>防御、防火墙</a:t>
            </a:r>
            <a:r>
              <a:rPr lang="zh-CN" altLang="en-US" dirty="0"/>
              <a:t>：用 </a:t>
            </a:r>
            <a:r>
              <a:rPr lang="en-US" altLang="zh-CN" dirty="0"/>
              <a:t>XDP_DROP </a:t>
            </a:r>
            <a:r>
              <a:rPr lang="zh-CN" altLang="en-US" dirty="0"/>
              <a:t>命令驱动将包丢弃，由于这个丢弃的位置非常早，因此这种方式可以实现高效的网络策略。而且由于其通用性，使得它能够在 </a:t>
            </a:r>
            <a:r>
              <a:rPr lang="en-US" altLang="zh-CN" dirty="0"/>
              <a:t>BPF </a:t>
            </a:r>
            <a:r>
              <a:rPr lang="zh-CN" altLang="en-US" dirty="0"/>
              <a:t>内实现任何形式的防火墙策略。</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b="1" dirty="0"/>
              <a:t>转发和负载均衡</a:t>
            </a:r>
            <a:r>
              <a:rPr lang="zh-CN" altLang="en-US" dirty="0"/>
              <a:t>：通过 </a:t>
            </a:r>
            <a:r>
              <a:rPr lang="en-US" altLang="zh-CN" dirty="0"/>
              <a:t>XDP_TX </a:t>
            </a:r>
            <a:r>
              <a:rPr lang="zh-CN" altLang="en-US" dirty="0"/>
              <a:t>或 </a:t>
            </a:r>
            <a:r>
              <a:rPr lang="en-US" altLang="zh-CN" dirty="0"/>
              <a:t>XDP_REDIRECT </a:t>
            </a:r>
            <a:r>
              <a:rPr lang="zh-CN" altLang="en-US" dirty="0"/>
              <a:t>实现包转发和负载均衡。而且 </a:t>
            </a:r>
            <a:r>
              <a:rPr lang="en-US" altLang="zh-CN" dirty="0"/>
              <a:t>XDP </a:t>
            </a:r>
            <a:r>
              <a:rPr lang="zh-CN" altLang="en-US" dirty="0"/>
              <a:t>程序能够任意修改数据包，甚至可以对某些协议的包直接做快速回复。</a:t>
            </a:r>
          </a:p>
          <a:p>
            <a:pPr marL="285750" indent="-285750">
              <a:buFont typeface="Arial" panose="020B0604020202020204" pitchFamily="34" charset="0"/>
              <a:buChar char="•"/>
            </a:pPr>
            <a:endParaRPr lang="zh-CN" altLang="en-US" dirty="0"/>
          </a:p>
          <a:p>
            <a:pPr marL="285750" indent="-285750">
              <a:buFont typeface="Arial" panose="020B0604020202020204" pitchFamily="34" charset="0"/>
              <a:buChar char="•"/>
            </a:pPr>
            <a:r>
              <a:rPr lang="zh-CN" altLang="en-US" b="1" dirty="0"/>
              <a:t>监控、网络状态分析</a:t>
            </a:r>
            <a:r>
              <a:rPr lang="zh-CN" altLang="en-US" dirty="0"/>
              <a:t>：作为流量路径中间节点；或运行在终端节点上。对于复杂的包分析，可以推送到快速、无锁、</a:t>
            </a:r>
            <a:r>
              <a:rPr lang="en-US" altLang="zh-CN" dirty="0"/>
              <a:t>per-CPU </a:t>
            </a:r>
            <a:r>
              <a:rPr lang="zh-CN" altLang="en-US" dirty="0"/>
              <a:t>的内存缓冲区，或者是用户空间应用。</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b="1" dirty="0"/>
              <a:t>栈前过滤</a:t>
            </a:r>
            <a:r>
              <a:rPr lang="en-US" altLang="zh-CN" b="1" dirty="0"/>
              <a:t>/</a:t>
            </a:r>
            <a:r>
              <a:rPr lang="zh-CN" altLang="en-US" b="1" dirty="0"/>
              <a:t>处理</a:t>
            </a:r>
            <a:r>
              <a:rPr lang="zh-CN" altLang="en-US" dirty="0"/>
              <a:t>：</a:t>
            </a:r>
            <a:r>
              <a:rPr lang="en-US" altLang="zh-CN" dirty="0"/>
              <a:t>XDP </a:t>
            </a:r>
            <a:r>
              <a:rPr lang="zh-CN" altLang="en-US" dirty="0"/>
              <a:t>能够在内核网络栈看到某些包之前，丢弃那些与本节点不相关的包。在内核分配 </a:t>
            </a:r>
            <a:r>
              <a:rPr lang="en-US" altLang="zh-CN" dirty="0"/>
              <a:t>socket buffer </a:t>
            </a:r>
            <a:r>
              <a:rPr lang="zh-CN" altLang="en-US" dirty="0"/>
              <a:t>之前，</a:t>
            </a:r>
            <a:r>
              <a:rPr lang="en-US" altLang="zh-CN" dirty="0"/>
              <a:t>XDP BPF </a:t>
            </a:r>
            <a:r>
              <a:rPr lang="zh-CN" altLang="en-US" dirty="0"/>
              <a:t>程序可以对包进行任意 修改，而且对内核“假装”这个包从网络设备收上来之后就是这样的。</a:t>
            </a: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22622397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1075351" y="43657"/>
            <a:ext cx="7494218" cy="598488"/>
          </a:xfrm>
        </p:spPr>
        <p:txBody>
          <a:bodyPr/>
          <a:lstStyle/>
          <a:p>
            <a:r>
              <a:rPr lang="en-US" altLang="zh-CN" dirty="0"/>
              <a:t>eBPF/XDP </a:t>
            </a:r>
            <a:r>
              <a:rPr lang="zh-CN" altLang="en-US" dirty="0"/>
              <a:t>相关研究：</a:t>
            </a:r>
            <a:r>
              <a:rPr lang="en-US" altLang="zh-CN" dirty="0" err="1"/>
              <a:t>Hyperupcall</a:t>
            </a:r>
            <a:r>
              <a:rPr lang="en-US" altLang="zh-CN" dirty="0"/>
              <a:t> [9]</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8" name="图片 7">
            <a:extLst>
              <a:ext uri="{FF2B5EF4-FFF2-40B4-BE49-F238E27FC236}">
                <a16:creationId xmlns:a16="http://schemas.microsoft.com/office/drawing/2014/main" id="{757C589B-65B9-41F7-989A-B7725751F9C9}"/>
              </a:ext>
            </a:extLst>
          </p:cNvPr>
          <p:cNvPicPr>
            <a:picLocks noChangeAspect="1"/>
          </p:cNvPicPr>
          <p:nvPr/>
        </p:nvPicPr>
        <p:blipFill>
          <a:blip r:embed="rId3"/>
          <a:stretch>
            <a:fillRect/>
          </a:stretch>
        </p:blipFill>
        <p:spPr>
          <a:xfrm>
            <a:off x="2734264" y="894996"/>
            <a:ext cx="6698973" cy="5291053"/>
          </a:xfrm>
          <a:prstGeom prst="rect">
            <a:avLst/>
          </a:prstGeom>
        </p:spPr>
      </p:pic>
    </p:spTree>
    <p:extLst>
      <p:ext uri="{BB962C8B-B14F-4D97-AF65-F5344CB8AC3E}">
        <p14:creationId xmlns:p14="http://schemas.microsoft.com/office/powerpoint/2010/main" val="32818387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eBPF/XDP </a:t>
            </a:r>
            <a:r>
              <a:rPr lang="zh-CN" altLang="en-US" dirty="0"/>
              <a:t>相关研究：</a:t>
            </a:r>
            <a:r>
              <a:rPr lang="en-US" altLang="zh-CN" dirty="0" err="1"/>
              <a:t>Polycube</a:t>
            </a:r>
            <a:r>
              <a:rPr lang="en-US" altLang="zh-CN" dirty="0"/>
              <a:t> [10]</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2" name="图片 1"/>
          <p:cNvPicPr>
            <a:picLocks noChangeAspect="1"/>
          </p:cNvPicPr>
          <p:nvPr/>
        </p:nvPicPr>
        <p:blipFill>
          <a:blip r:embed="rId3"/>
          <a:stretch>
            <a:fillRect/>
          </a:stretch>
        </p:blipFill>
        <p:spPr>
          <a:xfrm>
            <a:off x="508653" y="838998"/>
            <a:ext cx="4107536" cy="5403048"/>
          </a:xfrm>
          <a:prstGeom prst="rect">
            <a:avLst/>
          </a:prstGeom>
        </p:spPr>
      </p:pic>
      <p:sp>
        <p:nvSpPr>
          <p:cNvPr id="3" name="矩形 2"/>
          <p:cNvSpPr/>
          <p:nvPr/>
        </p:nvSpPr>
        <p:spPr>
          <a:xfrm>
            <a:off x="5274366" y="1886160"/>
            <a:ext cx="6096000" cy="3139321"/>
          </a:xfrm>
          <a:prstGeom prst="rect">
            <a:avLst/>
          </a:prstGeom>
        </p:spPr>
        <p:txBody>
          <a:bodyPr>
            <a:spAutoFit/>
          </a:bodyPr>
          <a:lstStyle/>
          <a:p>
            <a:r>
              <a:rPr lang="en-US" altLang="zh-CN" b="1" dirty="0"/>
              <a:t>Network Functions Virtualization</a:t>
            </a:r>
          </a:p>
          <a:p>
            <a:r>
              <a:rPr lang="zh-CN" altLang="en-US" dirty="0"/>
              <a:t>网桥，路由器，</a:t>
            </a:r>
            <a:r>
              <a:rPr lang="en-US" altLang="zh-CN" dirty="0"/>
              <a:t>NAT</a:t>
            </a:r>
            <a:r>
              <a:rPr lang="zh-CN" altLang="en-US" dirty="0"/>
              <a:t>，负载平衡器，防火墙，</a:t>
            </a:r>
            <a:r>
              <a:rPr lang="en-US" altLang="zh-CN" dirty="0" err="1"/>
              <a:t>DDoS</a:t>
            </a:r>
            <a:r>
              <a:rPr lang="zh-CN" altLang="en-US" dirty="0"/>
              <a:t>缓解器现在都可以通过软件形式实现。但是他们往往都是 </a:t>
            </a:r>
            <a:r>
              <a:rPr lang="en-US" altLang="zh-CN" dirty="0"/>
              <a:t>bypass </a:t>
            </a:r>
            <a:r>
              <a:rPr lang="zh-CN" altLang="en-US" dirty="0"/>
              <a:t>内核的。</a:t>
            </a:r>
            <a:r>
              <a:rPr lang="en-US" altLang="zh-CN" dirty="0" err="1"/>
              <a:t>Polycube</a:t>
            </a:r>
            <a:r>
              <a:rPr lang="en-US" altLang="zh-CN" dirty="0"/>
              <a:t> </a:t>
            </a:r>
            <a:r>
              <a:rPr lang="zh-CN" altLang="en-US" dirty="0"/>
              <a:t>希望通过 </a:t>
            </a:r>
            <a:r>
              <a:rPr lang="en-US" altLang="zh-CN" dirty="0"/>
              <a:t>eBPF </a:t>
            </a:r>
            <a:r>
              <a:rPr lang="zh-CN" altLang="en-US" dirty="0"/>
              <a:t>动态地在内核中注册 </a:t>
            </a:r>
            <a:r>
              <a:rPr lang="en-US" altLang="zh-CN" dirty="0"/>
              <a:t>Network Functions</a:t>
            </a:r>
            <a:r>
              <a:rPr lang="zh-CN" altLang="en-US" dirty="0"/>
              <a:t>。</a:t>
            </a:r>
            <a:endParaRPr lang="en-US" altLang="zh-CN" b="1" dirty="0"/>
          </a:p>
          <a:p>
            <a:endParaRPr lang="en-US" altLang="zh-CN" dirty="0"/>
          </a:p>
          <a:p>
            <a:endParaRPr lang="en-US" altLang="zh-CN" dirty="0"/>
          </a:p>
          <a:p>
            <a:r>
              <a:rPr lang="en-US" altLang="zh-CN" dirty="0" err="1"/>
              <a:t>Polycube</a:t>
            </a:r>
            <a:r>
              <a:rPr lang="en-US" altLang="zh-CN" dirty="0"/>
              <a:t> </a:t>
            </a:r>
            <a:r>
              <a:rPr lang="zh-CN" altLang="en-US" dirty="0"/>
              <a:t>组合各个网络功能来构建任意服务链，并提供到名称空间，容器，虚拟机和物理主机的自定义网络连接。</a:t>
            </a:r>
            <a:r>
              <a:rPr lang="en-US" altLang="zh-CN" dirty="0" err="1"/>
              <a:t>Polycube</a:t>
            </a:r>
            <a:r>
              <a:rPr lang="en-US" altLang="zh-CN" dirty="0"/>
              <a:t> </a:t>
            </a:r>
            <a:r>
              <a:rPr lang="zh-CN" altLang="en-US" dirty="0"/>
              <a:t>还支持多租户，可以同时启用多个虚拟网络 </a:t>
            </a:r>
            <a:r>
              <a:rPr lang="en-US" altLang="zh-CN" dirty="0"/>
              <a:t>[11]</a:t>
            </a:r>
            <a:r>
              <a:rPr lang="zh-CN" altLang="en-US" dirty="0"/>
              <a:t>。</a:t>
            </a:r>
            <a:endParaRPr lang="en-US" altLang="zh-CN" dirty="0"/>
          </a:p>
          <a:p>
            <a:endParaRPr lang="en-US" altLang="zh-CN" dirty="0"/>
          </a:p>
        </p:txBody>
      </p:sp>
    </p:spTree>
    <p:extLst>
      <p:ext uri="{BB962C8B-B14F-4D97-AF65-F5344CB8AC3E}">
        <p14:creationId xmlns:p14="http://schemas.microsoft.com/office/powerpoint/2010/main" val="1653139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eBPF/XDP </a:t>
            </a:r>
            <a:r>
              <a:rPr lang="zh-CN" altLang="en-US" dirty="0"/>
              <a:t>相关研究：</a:t>
            </a:r>
            <a:r>
              <a:rPr lang="en-US" altLang="zh-CN" dirty="0"/>
              <a:t>OVS-eBPF [12]</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2" name="图片 1"/>
          <p:cNvPicPr>
            <a:picLocks noChangeAspect="1"/>
          </p:cNvPicPr>
          <p:nvPr/>
        </p:nvPicPr>
        <p:blipFill>
          <a:blip r:embed="rId3"/>
          <a:stretch>
            <a:fillRect/>
          </a:stretch>
        </p:blipFill>
        <p:spPr>
          <a:xfrm>
            <a:off x="976750" y="1294286"/>
            <a:ext cx="9960203" cy="2758679"/>
          </a:xfrm>
          <a:prstGeom prst="rect">
            <a:avLst/>
          </a:prstGeom>
        </p:spPr>
      </p:pic>
      <p:sp>
        <p:nvSpPr>
          <p:cNvPr id="4" name="矩形 3"/>
          <p:cNvSpPr/>
          <p:nvPr/>
        </p:nvSpPr>
        <p:spPr>
          <a:xfrm>
            <a:off x="976750" y="4808021"/>
            <a:ext cx="9960202" cy="646331"/>
          </a:xfrm>
          <a:prstGeom prst="rect">
            <a:avLst/>
          </a:prstGeom>
        </p:spPr>
        <p:txBody>
          <a:bodyPr wrap="square">
            <a:spAutoFit/>
          </a:bodyPr>
          <a:lstStyle/>
          <a:p>
            <a:r>
              <a:rPr lang="en-US" altLang="zh-CN" dirty="0"/>
              <a:t>OVS eBPF </a:t>
            </a:r>
            <a:r>
              <a:rPr lang="en-US" altLang="zh-CN" dirty="0" err="1"/>
              <a:t>datapath</a:t>
            </a:r>
            <a:r>
              <a:rPr lang="en-US" altLang="zh-CN" dirty="0"/>
              <a:t> </a:t>
            </a:r>
            <a:r>
              <a:rPr lang="zh-CN" altLang="en-US" dirty="0"/>
              <a:t>包含多个</a:t>
            </a:r>
            <a:r>
              <a:rPr lang="en-US" altLang="zh-CN" dirty="0"/>
              <a:t> eBPF </a:t>
            </a:r>
            <a:r>
              <a:rPr lang="zh-CN" altLang="en-US" dirty="0"/>
              <a:t>程序和用户态的 </a:t>
            </a:r>
            <a:r>
              <a:rPr lang="en-US" altLang="zh-CN" dirty="0" err="1"/>
              <a:t>ovs-vswitchd</a:t>
            </a:r>
            <a:r>
              <a:rPr lang="zh-CN" altLang="en-US" dirty="0"/>
              <a:t> 作为控制平面。</a:t>
            </a:r>
            <a:r>
              <a:rPr lang="en-US" altLang="zh-CN" dirty="0"/>
              <a:t>eBPF </a:t>
            </a:r>
            <a:r>
              <a:rPr lang="zh-CN" altLang="en-US" dirty="0"/>
              <a:t>程序是通过尾调用相连的，</a:t>
            </a:r>
            <a:r>
              <a:rPr lang="en-US" altLang="zh-CN" dirty="0"/>
              <a:t>eBPF maps </a:t>
            </a:r>
            <a:r>
              <a:rPr lang="zh-CN" altLang="en-US" dirty="0"/>
              <a:t>在这些 </a:t>
            </a:r>
            <a:r>
              <a:rPr lang="en-US" altLang="zh-CN" dirty="0"/>
              <a:t>eBPF</a:t>
            </a:r>
            <a:r>
              <a:rPr lang="zh-CN" altLang="en-US" dirty="0"/>
              <a:t> 程序和用户空间应用之间是共享的。</a:t>
            </a:r>
          </a:p>
        </p:txBody>
      </p:sp>
    </p:spTree>
    <p:extLst>
      <p:ext uri="{BB962C8B-B14F-4D97-AF65-F5344CB8AC3E}">
        <p14:creationId xmlns:p14="http://schemas.microsoft.com/office/powerpoint/2010/main" val="40245739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1075351" y="43657"/>
            <a:ext cx="8873719" cy="598488"/>
          </a:xfrm>
        </p:spPr>
        <p:txBody>
          <a:bodyPr/>
          <a:lstStyle/>
          <a:p>
            <a:r>
              <a:rPr lang="en-US" altLang="zh-CN" dirty="0"/>
              <a:t>eBPF/XDP </a:t>
            </a:r>
            <a:r>
              <a:rPr lang="zh-CN" altLang="en-US" dirty="0"/>
              <a:t>相关研究：</a:t>
            </a:r>
            <a:r>
              <a:rPr lang="en-US" altLang="zh-CN" dirty="0" err="1"/>
              <a:t>hXDP</a:t>
            </a:r>
            <a:r>
              <a:rPr lang="en-US" altLang="zh-CN" dirty="0"/>
              <a:t> on FPGA-NIC [13]</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4" name="矩形 3"/>
          <p:cNvSpPr/>
          <p:nvPr/>
        </p:nvSpPr>
        <p:spPr>
          <a:xfrm>
            <a:off x="976750" y="5300295"/>
            <a:ext cx="9960202" cy="646331"/>
          </a:xfrm>
          <a:prstGeom prst="rect">
            <a:avLst/>
          </a:prstGeom>
        </p:spPr>
        <p:txBody>
          <a:bodyPr wrap="square">
            <a:spAutoFit/>
          </a:bodyPr>
          <a:lstStyle/>
          <a:p>
            <a:r>
              <a:rPr lang="zh-CN" altLang="en-US" dirty="0"/>
              <a:t>在 </a:t>
            </a:r>
            <a:r>
              <a:rPr lang="en-US" altLang="zh-CN" dirty="0"/>
              <a:t>FPGA </a:t>
            </a:r>
            <a:r>
              <a:rPr lang="zh-CN" altLang="en-US" dirty="0"/>
              <a:t>上实现 </a:t>
            </a:r>
            <a:r>
              <a:rPr lang="en-US" altLang="zh-CN" dirty="0"/>
              <a:t>eBPF/XDP</a:t>
            </a:r>
            <a:r>
              <a:rPr lang="zh-CN" altLang="en-US" dirty="0"/>
              <a:t>，削减 </a:t>
            </a:r>
            <a:r>
              <a:rPr lang="en-US" altLang="zh-CN" dirty="0"/>
              <a:t>eBPF </a:t>
            </a:r>
            <a:r>
              <a:rPr lang="zh-CN" altLang="en-US" dirty="0"/>
              <a:t>指令集、并行执行，最终在时钟频率为 </a:t>
            </a:r>
            <a:r>
              <a:rPr lang="en-US" altLang="zh-CN" dirty="0"/>
              <a:t>156MHz </a:t>
            </a:r>
            <a:r>
              <a:rPr lang="zh-CN" altLang="en-US" dirty="0"/>
              <a:t>的</a:t>
            </a:r>
            <a:r>
              <a:rPr lang="en-US" altLang="zh-CN" dirty="0"/>
              <a:t> FPGA </a:t>
            </a:r>
            <a:r>
              <a:rPr lang="zh-CN" altLang="en-US" dirty="0"/>
              <a:t>上达到 </a:t>
            </a:r>
            <a:r>
              <a:rPr lang="en-US" altLang="zh-CN" dirty="0"/>
              <a:t>GHZ</a:t>
            </a:r>
            <a:r>
              <a:rPr lang="zh-CN" altLang="en-US" dirty="0"/>
              <a:t> </a:t>
            </a:r>
            <a:r>
              <a:rPr lang="en-US" altLang="zh-CN" dirty="0"/>
              <a:t>CPU </a:t>
            </a:r>
            <a:r>
              <a:rPr lang="zh-CN" altLang="en-US" dirty="0"/>
              <a:t>处理包的速度。</a:t>
            </a:r>
          </a:p>
        </p:txBody>
      </p:sp>
      <p:pic>
        <p:nvPicPr>
          <p:cNvPr id="3" name="图片 2"/>
          <p:cNvPicPr>
            <a:picLocks noChangeAspect="1"/>
          </p:cNvPicPr>
          <p:nvPr/>
        </p:nvPicPr>
        <p:blipFill>
          <a:blip r:embed="rId3"/>
          <a:stretch>
            <a:fillRect/>
          </a:stretch>
        </p:blipFill>
        <p:spPr>
          <a:xfrm>
            <a:off x="2239163" y="914400"/>
            <a:ext cx="8008007" cy="4159636"/>
          </a:xfrm>
          <a:prstGeom prst="rect">
            <a:avLst/>
          </a:prstGeom>
        </p:spPr>
      </p:pic>
    </p:spTree>
    <p:extLst>
      <p:ext uri="{BB962C8B-B14F-4D97-AF65-F5344CB8AC3E}">
        <p14:creationId xmlns:p14="http://schemas.microsoft.com/office/powerpoint/2010/main" val="30263724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1075351" y="43657"/>
            <a:ext cx="8873719" cy="598488"/>
          </a:xfrm>
        </p:spPr>
        <p:txBody>
          <a:bodyPr/>
          <a:lstStyle/>
          <a:p>
            <a:r>
              <a:rPr lang="en-US" altLang="zh-CN" dirty="0"/>
              <a:t>eBPF/XDP </a:t>
            </a:r>
            <a:r>
              <a:rPr lang="zh-CN" altLang="en-US" dirty="0"/>
              <a:t>相关研究：</a:t>
            </a:r>
            <a:r>
              <a:rPr lang="en-US" altLang="zh-CN" dirty="0"/>
              <a:t>RSS++ [14]</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dirty="0"/>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4" name="矩形 3"/>
          <p:cNvSpPr/>
          <p:nvPr/>
        </p:nvSpPr>
        <p:spPr>
          <a:xfrm>
            <a:off x="6079500" y="5213967"/>
            <a:ext cx="6112500" cy="369332"/>
          </a:xfrm>
          <a:prstGeom prst="rect">
            <a:avLst/>
          </a:prstGeom>
        </p:spPr>
        <p:txBody>
          <a:bodyPr wrap="square">
            <a:spAutoFit/>
          </a:bodyPr>
          <a:lstStyle/>
          <a:p>
            <a:r>
              <a:rPr lang="en-US" altLang="zh-CN" dirty="0"/>
              <a:t>RSS++ </a:t>
            </a:r>
            <a:r>
              <a:rPr lang="zh-CN" altLang="en-US" dirty="0"/>
              <a:t>的核心是最大化流量在各个核心之间分配的公平性</a:t>
            </a:r>
          </a:p>
        </p:txBody>
      </p:sp>
      <p:pic>
        <p:nvPicPr>
          <p:cNvPr id="2" name="图片 1"/>
          <p:cNvPicPr>
            <a:picLocks noChangeAspect="1"/>
          </p:cNvPicPr>
          <p:nvPr/>
        </p:nvPicPr>
        <p:blipFill>
          <a:blip r:embed="rId3"/>
          <a:stretch>
            <a:fillRect/>
          </a:stretch>
        </p:blipFill>
        <p:spPr>
          <a:xfrm>
            <a:off x="6014042" y="1858618"/>
            <a:ext cx="5852484" cy="2508208"/>
          </a:xfrm>
          <a:prstGeom prst="rect">
            <a:avLst/>
          </a:prstGeom>
        </p:spPr>
      </p:pic>
      <p:pic>
        <p:nvPicPr>
          <p:cNvPr id="8" name="图片 7"/>
          <p:cNvPicPr>
            <a:picLocks noChangeAspect="1"/>
          </p:cNvPicPr>
          <p:nvPr/>
        </p:nvPicPr>
        <p:blipFill rotWithShape="1">
          <a:blip r:embed="rId4"/>
          <a:srcRect b="18535"/>
          <a:stretch/>
        </p:blipFill>
        <p:spPr>
          <a:xfrm>
            <a:off x="507290" y="1684831"/>
            <a:ext cx="4915326" cy="2855782"/>
          </a:xfrm>
          <a:prstGeom prst="rect">
            <a:avLst/>
          </a:prstGeom>
        </p:spPr>
      </p:pic>
      <p:sp>
        <p:nvSpPr>
          <p:cNvPr id="9" name="矩形 8"/>
          <p:cNvSpPr/>
          <p:nvPr/>
        </p:nvSpPr>
        <p:spPr>
          <a:xfrm>
            <a:off x="588430" y="5211548"/>
            <a:ext cx="4923780" cy="369332"/>
          </a:xfrm>
          <a:prstGeom prst="rect">
            <a:avLst/>
          </a:prstGeom>
        </p:spPr>
        <p:txBody>
          <a:bodyPr wrap="square">
            <a:spAutoFit/>
          </a:bodyPr>
          <a:lstStyle/>
          <a:p>
            <a:r>
              <a:rPr lang="zh-CN" altLang="en-US" dirty="0"/>
              <a:t>某台</a:t>
            </a:r>
            <a:r>
              <a:rPr lang="en-US" altLang="zh-CN" dirty="0"/>
              <a:t>18 </a:t>
            </a:r>
            <a:r>
              <a:rPr lang="zh-CN" altLang="en-US" dirty="0"/>
              <a:t>核的机器接收 </a:t>
            </a:r>
            <a:r>
              <a:rPr lang="en-US" altLang="zh-CN" dirty="0"/>
              <a:t>TCP </a:t>
            </a:r>
            <a:r>
              <a:rPr lang="zh-CN" altLang="en-US" dirty="0"/>
              <a:t>流量时的 </a:t>
            </a:r>
            <a:r>
              <a:rPr lang="en-US" altLang="zh-CN" dirty="0"/>
              <a:t>CPU </a:t>
            </a:r>
            <a:r>
              <a:rPr lang="zh-CN" altLang="en-US" dirty="0"/>
              <a:t>负载</a:t>
            </a:r>
          </a:p>
        </p:txBody>
      </p:sp>
    </p:spTree>
    <p:extLst>
      <p:ext uri="{BB962C8B-B14F-4D97-AF65-F5344CB8AC3E}">
        <p14:creationId xmlns:p14="http://schemas.microsoft.com/office/powerpoint/2010/main" val="2000742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A74ED3E-DC16-4907-A2BD-F614B3B28DEA}"/>
              </a:ext>
            </a:extLst>
          </p:cNvPr>
          <p:cNvSpPr>
            <a:spLocks noGrp="1"/>
          </p:cNvSpPr>
          <p:nvPr>
            <p:ph type="body" sz="quarter" idx="11"/>
          </p:nvPr>
        </p:nvSpPr>
        <p:spPr/>
        <p:txBody>
          <a:bodyPr/>
          <a:lstStyle/>
          <a:p>
            <a:r>
              <a:rPr lang="zh-CN" altLang="en-US" dirty="0"/>
              <a:t>感谢聆听</a:t>
            </a:r>
          </a:p>
        </p:txBody>
      </p:sp>
    </p:spTree>
    <p:extLst>
      <p:ext uri="{BB962C8B-B14F-4D97-AF65-F5344CB8AC3E}">
        <p14:creationId xmlns:p14="http://schemas.microsoft.com/office/powerpoint/2010/main" val="38419589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相关文献</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矩形 1"/>
          <p:cNvSpPr/>
          <p:nvPr/>
        </p:nvSpPr>
        <p:spPr>
          <a:xfrm>
            <a:off x="538259" y="862866"/>
            <a:ext cx="11155680" cy="5078313"/>
          </a:xfrm>
          <a:prstGeom prst="rect">
            <a:avLst/>
          </a:prstGeom>
        </p:spPr>
        <p:txBody>
          <a:bodyPr wrap="square">
            <a:spAutoFit/>
          </a:bodyPr>
          <a:lstStyle/>
          <a:p>
            <a:r>
              <a:rPr lang="en-US" altLang="zh-CN" dirty="0"/>
              <a:t>[1] </a:t>
            </a:r>
            <a:r>
              <a:rPr lang="en-US" altLang="zh-CN" dirty="0" err="1">
                <a:hlinkClick r:id="rId3"/>
              </a:rPr>
              <a:t>SystemTap</a:t>
            </a:r>
            <a:r>
              <a:rPr lang="en-US" altLang="zh-CN" dirty="0">
                <a:hlinkClick r:id="rId3"/>
              </a:rPr>
              <a:t> (sourceware.org)</a:t>
            </a:r>
            <a:endParaRPr lang="en-US" altLang="zh-CN" dirty="0"/>
          </a:p>
          <a:p>
            <a:endParaRPr lang="en-US" altLang="zh-CN" dirty="0"/>
          </a:p>
          <a:p>
            <a:r>
              <a:rPr lang="en-US" altLang="zh-CN" dirty="0"/>
              <a:t>[2] </a:t>
            </a:r>
            <a:r>
              <a:rPr lang="en-US" altLang="zh-CN" dirty="0" err="1"/>
              <a:t>McCanne</a:t>
            </a:r>
            <a:r>
              <a:rPr lang="en-US" altLang="zh-CN" dirty="0"/>
              <a:t> S, Jacobson V. The BSD Packet Filter: A New Architecture for User-level Packet Capture[C]//USENIX winter. 1993, 46.</a:t>
            </a:r>
          </a:p>
          <a:p>
            <a:endParaRPr lang="en-US" altLang="zh-CN" dirty="0"/>
          </a:p>
          <a:p>
            <a:r>
              <a:rPr lang="en-US" altLang="zh-CN" dirty="0"/>
              <a:t>[3] </a:t>
            </a:r>
            <a:r>
              <a:rPr lang="en-US" altLang="zh-CN" dirty="0">
                <a:hlinkClick r:id="rId4"/>
              </a:rPr>
              <a:t>eBPF - Introduction, Tutorials &amp; Community Resources</a:t>
            </a:r>
            <a:endParaRPr lang="en-US" altLang="zh-CN" dirty="0"/>
          </a:p>
          <a:p>
            <a:endParaRPr lang="en-US" altLang="zh-CN" dirty="0"/>
          </a:p>
          <a:p>
            <a:r>
              <a:rPr lang="en-US" altLang="zh-CN" dirty="0"/>
              <a:t>[4] </a:t>
            </a:r>
            <a:r>
              <a:rPr lang="en-US" altLang="zh-CN" dirty="0">
                <a:hlinkClick r:id="rId5"/>
              </a:rPr>
              <a:t>BPF and XDP Reference Guide — Cilium 1.10.4 documentation</a:t>
            </a:r>
            <a:endParaRPr lang="en-US" altLang="zh-CN" dirty="0"/>
          </a:p>
          <a:p>
            <a:endParaRPr lang="en-US" altLang="zh-CN" dirty="0"/>
          </a:p>
          <a:p>
            <a:r>
              <a:rPr lang="en-US" altLang="zh-CN" dirty="0"/>
              <a:t>[5] Kocher P, Horn J, </a:t>
            </a:r>
            <a:r>
              <a:rPr lang="en-US" altLang="zh-CN" dirty="0" err="1"/>
              <a:t>Fogh</a:t>
            </a:r>
            <a:r>
              <a:rPr lang="en-US" altLang="zh-CN" dirty="0"/>
              <a:t> A, et al. </a:t>
            </a:r>
            <a:r>
              <a:rPr lang="en-US" altLang="zh-CN" dirty="0" err="1"/>
              <a:t>Spectre</a:t>
            </a:r>
            <a:r>
              <a:rPr lang="en-US" altLang="zh-CN" dirty="0"/>
              <a:t> attacks: Exploiting speculative execution[C]//2019 IEEE Symposium on Security and Privacy (SP). IEEE, 2019: 1-19.</a:t>
            </a:r>
          </a:p>
          <a:p>
            <a:endParaRPr lang="en-US" altLang="zh-CN" dirty="0"/>
          </a:p>
          <a:p>
            <a:r>
              <a:rPr lang="en-US" altLang="zh-CN" dirty="0"/>
              <a:t>[6] </a:t>
            </a:r>
            <a:r>
              <a:rPr lang="en-US" altLang="zh-CN" dirty="0" err="1">
                <a:hlinkClick r:id="rId6"/>
              </a:rPr>
              <a:t>bpf</a:t>
            </a:r>
            <a:r>
              <a:rPr lang="en-US" altLang="zh-CN" dirty="0">
                <a:hlinkClick r:id="rId6"/>
              </a:rPr>
              <a:t>-helpers(7) - Linux manual page (man7.org)</a:t>
            </a:r>
            <a:endParaRPr lang="en-US" altLang="zh-CN" dirty="0"/>
          </a:p>
          <a:p>
            <a:endParaRPr lang="en-US" altLang="zh-CN" dirty="0"/>
          </a:p>
          <a:p>
            <a:r>
              <a:rPr lang="en-US" altLang="zh-CN" dirty="0"/>
              <a:t>[7] </a:t>
            </a:r>
            <a:r>
              <a:rPr lang="en-US" altLang="zh-CN" dirty="0" err="1"/>
              <a:t>Høiland-Jørgensen</a:t>
            </a:r>
            <a:r>
              <a:rPr lang="en-US" altLang="zh-CN" dirty="0"/>
              <a:t> T, </a:t>
            </a:r>
            <a:r>
              <a:rPr lang="en-US" altLang="zh-CN" dirty="0" err="1"/>
              <a:t>Brouer</a:t>
            </a:r>
            <a:r>
              <a:rPr lang="en-US" altLang="zh-CN" dirty="0"/>
              <a:t> J D, </a:t>
            </a:r>
            <a:r>
              <a:rPr lang="en-US" altLang="zh-CN" dirty="0" err="1"/>
              <a:t>Borkmann</a:t>
            </a:r>
            <a:r>
              <a:rPr lang="en-US" altLang="zh-CN" dirty="0"/>
              <a:t> D, et al. The express data path: Fast programmable packet processing in the operating system kernel[C]//Proceedings of the 14th international conference on emerging networking experiments and technologies. 2018: 54-66.</a:t>
            </a:r>
          </a:p>
          <a:p>
            <a:endParaRPr lang="en-US" altLang="zh-CN" dirty="0"/>
          </a:p>
        </p:txBody>
      </p:sp>
    </p:spTree>
    <p:extLst>
      <p:ext uri="{BB962C8B-B14F-4D97-AF65-F5344CB8AC3E}">
        <p14:creationId xmlns:p14="http://schemas.microsoft.com/office/powerpoint/2010/main" val="25097191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相关文献</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矩形 1"/>
          <p:cNvSpPr/>
          <p:nvPr/>
        </p:nvSpPr>
        <p:spPr>
          <a:xfrm>
            <a:off x="538259" y="747974"/>
            <a:ext cx="11155680" cy="5632311"/>
          </a:xfrm>
          <a:prstGeom prst="rect">
            <a:avLst/>
          </a:prstGeom>
        </p:spPr>
        <p:txBody>
          <a:bodyPr wrap="square">
            <a:spAutoFit/>
          </a:bodyPr>
          <a:lstStyle/>
          <a:p>
            <a:r>
              <a:rPr lang="en-US" altLang="zh-CN" dirty="0"/>
              <a:t>[8] </a:t>
            </a:r>
            <a:r>
              <a:rPr lang="fr-FR" altLang="zh-CN" dirty="0">
                <a:hlinkClick r:id="rId3"/>
              </a:rPr>
              <a:t>[AF_XDP — The Linux Kernel documentation</a:t>
            </a:r>
            <a:endParaRPr lang="en-US" altLang="zh-CN" dirty="0"/>
          </a:p>
          <a:p>
            <a:endParaRPr lang="en-US" altLang="zh-CN" dirty="0"/>
          </a:p>
          <a:p>
            <a:r>
              <a:rPr lang="en-US" altLang="zh-CN" dirty="0"/>
              <a:t>[9] Amit N, Wei M. The design and implementation of </a:t>
            </a:r>
            <a:r>
              <a:rPr lang="en-US" altLang="zh-CN" dirty="0" err="1"/>
              <a:t>hyperupcalls</a:t>
            </a:r>
            <a:r>
              <a:rPr lang="en-US" altLang="zh-CN" dirty="0"/>
              <a:t>[C]//2018 {USENIX} Annual Technical Conference ({USENIX}{ATC} 18). 2018: 97-112.</a:t>
            </a:r>
          </a:p>
          <a:p>
            <a:endParaRPr lang="en-US" altLang="zh-CN" dirty="0"/>
          </a:p>
          <a:p>
            <a:r>
              <a:rPr lang="en-US" altLang="zh-CN" dirty="0"/>
              <a:t>[10] </a:t>
            </a:r>
            <a:r>
              <a:rPr lang="en-US" altLang="zh-CN" dirty="0" err="1"/>
              <a:t>Miano</a:t>
            </a:r>
            <a:r>
              <a:rPr lang="en-US" altLang="zh-CN" dirty="0"/>
              <a:t> S, </a:t>
            </a:r>
            <a:r>
              <a:rPr lang="en-US" altLang="zh-CN" dirty="0" err="1"/>
              <a:t>Risso</a:t>
            </a:r>
            <a:r>
              <a:rPr lang="en-US" altLang="zh-CN" dirty="0"/>
              <a:t> F, Bernal M V, et al. A framework for eBPF-based network functions in an era of </a:t>
            </a:r>
            <a:r>
              <a:rPr lang="en-US" altLang="zh-CN" dirty="0" err="1"/>
              <a:t>microservices</a:t>
            </a:r>
            <a:r>
              <a:rPr lang="en-US" altLang="zh-CN" dirty="0"/>
              <a:t>[J]. IEEE Transactions on Network and Service Management, 2021, 18(1): 133-151.</a:t>
            </a:r>
          </a:p>
          <a:p>
            <a:endParaRPr lang="en-US" altLang="zh-CN" dirty="0"/>
          </a:p>
          <a:p>
            <a:r>
              <a:rPr lang="en-US" altLang="zh-CN" dirty="0"/>
              <a:t>[11] </a:t>
            </a:r>
            <a:r>
              <a:rPr lang="en-US" altLang="zh-CN" dirty="0">
                <a:hlinkClick r:id="rId4"/>
              </a:rPr>
              <a:t>Introduction to </a:t>
            </a:r>
            <a:r>
              <a:rPr lang="en-US" altLang="zh-CN" dirty="0" err="1">
                <a:hlinkClick r:id="rId4"/>
              </a:rPr>
              <a:t>Polycube</a:t>
            </a:r>
            <a:r>
              <a:rPr lang="en-US" altLang="zh-CN" dirty="0">
                <a:hlinkClick r:id="rId4"/>
              </a:rPr>
              <a:t> — </a:t>
            </a:r>
            <a:r>
              <a:rPr lang="en-US" altLang="zh-CN" dirty="0" err="1">
                <a:hlinkClick r:id="rId4"/>
              </a:rPr>
              <a:t>Polycube</a:t>
            </a:r>
            <a:r>
              <a:rPr lang="en-US" altLang="zh-CN" dirty="0">
                <a:hlinkClick r:id="rId4"/>
              </a:rPr>
              <a:t> documentation (polycube-network.readthedocs.io)</a:t>
            </a:r>
            <a:endParaRPr lang="en-US" altLang="zh-CN" dirty="0"/>
          </a:p>
          <a:p>
            <a:endParaRPr lang="en-US" altLang="zh-CN" dirty="0"/>
          </a:p>
          <a:p>
            <a:r>
              <a:rPr lang="en-US" altLang="zh-CN" dirty="0"/>
              <a:t>[12] </a:t>
            </a:r>
            <a:r>
              <a:rPr lang="en-US" altLang="zh-CN" dirty="0" err="1"/>
              <a:t>Tu</a:t>
            </a:r>
            <a:r>
              <a:rPr lang="en-US" altLang="zh-CN" dirty="0"/>
              <a:t> W, Stringer J, Sun Y, et al. Bringing the Power of eBPF to Open </a:t>
            </a:r>
            <a:r>
              <a:rPr lang="en-US" altLang="zh-CN" dirty="0" err="1"/>
              <a:t>vSwitch</a:t>
            </a:r>
            <a:r>
              <a:rPr lang="en-US" altLang="zh-CN" dirty="0"/>
              <a:t>[C]//Linux Plumbers Conference. 2018.</a:t>
            </a:r>
          </a:p>
          <a:p>
            <a:endParaRPr lang="en-US" altLang="zh-CN" dirty="0"/>
          </a:p>
          <a:p>
            <a:r>
              <a:rPr lang="en-US" altLang="zh-CN" dirty="0"/>
              <a:t>[13] </a:t>
            </a:r>
            <a:r>
              <a:rPr lang="en-US" altLang="zh-CN" dirty="0" err="1"/>
              <a:t>Brunella</a:t>
            </a:r>
            <a:r>
              <a:rPr lang="en-US" altLang="zh-CN" dirty="0"/>
              <a:t> M S, </a:t>
            </a:r>
            <a:r>
              <a:rPr lang="en-US" altLang="zh-CN" dirty="0" err="1"/>
              <a:t>Belocchi</a:t>
            </a:r>
            <a:r>
              <a:rPr lang="en-US" altLang="zh-CN" dirty="0"/>
              <a:t> G, </a:t>
            </a:r>
            <a:r>
              <a:rPr lang="en-US" altLang="zh-CN" dirty="0" err="1"/>
              <a:t>Bonola</a:t>
            </a:r>
            <a:r>
              <a:rPr lang="en-US" altLang="zh-CN" dirty="0"/>
              <a:t> M, et al. </a:t>
            </a:r>
            <a:r>
              <a:rPr lang="en-US" altLang="zh-CN" dirty="0" err="1"/>
              <a:t>hXDP</a:t>
            </a:r>
            <a:r>
              <a:rPr lang="en-US" altLang="zh-CN" dirty="0"/>
              <a:t>: Efficient Software Packet Processing on {FPGA} NICs[C]//14th {USENIX} Symposium on Operating Systems Design and Implementation ({OSDI} 20). 2020: 973-990.</a:t>
            </a:r>
          </a:p>
          <a:p>
            <a:endParaRPr lang="en-US" altLang="zh-CN" dirty="0"/>
          </a:p>
          <a:p>
            <a:r>
              <a:rPr lang="en-US" altLang="zh-CN" dirty="0"/>
              <a:t>[14] Barbette T, </a:t>
            </a:r>
            <a:r>
              <a:rPr lang="en-US" altLang="zh-CN" dirty="0" err="1"/>
              <a:t>Katsikas</a:t>
            </a:r>
            <a:r>
              <a:rPr lang="en-US" altLang="zh-CN" dirty="0"/>
              <a:t> G P, Maguire Jr G Q, et al. RSS++ load and state-aware receive side scaling[C]//Proceedings of the 15th International Conference on Emerging Networking Experiments And Technologies. 2019: 318-333.</a:t>
            </a:r>
            <a:endParaRPr lang="zh-CN" altLang="en-US" dirty="0"/>
          </a:p>
        </p:txBody>
      </p:sp>
    </p:spTree>
    <p:extLst>
      <p:ext uri="{BB962C8B-B14F-4D97-AF65-F5344CB8AC3E}">
        <p14:creationId xmlns:p14="http://schemas.microsoft.com/office/powerpoint/2010/main" val="3228998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err="1"/>
              <a:t>Kmod</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12" name="矩形 11"/>
          <p:cNvSpPr/>
          <p:nvPr/>
        </p:nvSpPr>
        <p:spPr>
          <a:xfrm>
            <a:off x="1908310" y="1845298"/>
            <a:ext cx="8865705" cy="3170099"/>
          </a:xfrm>
          <a:prstGeom prst="rect">
            <a:avLst/>
          </a:prstGeom>
        </p:spPr>
        <p:txBody>
          <a:bodyPr wrap="square">
            <a:spAutoFit/>
          </a:bodyPr>
          <a:lstStyle/>
          <a:p>
            <a:r>
              <a:rPr lang="zh-CN" altLang="en-US" sz="2000" dirty="0"/>
              <a:t>如何向内核中添加自己需要的功能？以往的做法：</a:t>
            </a:r>
            <a:endParaRPr lang="en-US" altLang="zh-CN" sz="2000" dirty="0"/>
          </a:p>
          <a:p>
            <a:endParaRPr lang="en-US" altLang="zh-CN" sz="2000" dirty="0"/>
          </a:p>
          <a:p>
            <a:r>
              <a:rPr lang="zh-CN" altLang="en-US" sz="2000" dirty="0"/>
              <a:t>挂载内核模块</a:t>
            </a:r>
            <a:endParaRPr lang="en-US" altLang="zh-CN" sz="2000" dirty="0"/>
          </a:p>
          <a:p>
            <a:r>
              <a:rPr lang="en-US" altLang="zh-CN" sz="2000" dirty="0" err="1"/>
              <a:t>sudo</a:t>
            </a:r>
            <a:r>
              <a:rPr lang="en-US" altLang="zh-CN" sz="2000" dirty="0"/>
              <a:t> </a:t>
            </a:r>
            <a:r>
              <a:rPr lang="en-US" altLang="zh-CN" sz="2000" dirty="0" err="1"/>
              <a:t>modprobe</a:t>
            </a:r>
            <a:r>
              <a:rPr lang="en-US" altLang="zh-CN" sz="2000" dirty="0"/>
              <a:t> &lt;</a:t>
            </a:r>
            <a:r>
              <a:rPr lang="en-US" altLang="zh-CN" sz="2000" dirty="0" err="1"/>
              <a:t>module_name</a:t>
            </a:r>
            <a:r>
              <a:rPr lang="en-US" altLang="zh-CN" sz="2000" dirty="0"/>
              <a:t>&gt;</a:t>
            </a:r>
          </a:p>
          <a:p>
            <a:endParaRPr lang="en-US" altLang="zh-CN" sz="2000" dirty="0"/>
          </a:p>
          <a:p>
            <a:r>
              <a:rPr lang="zh-CN" altLang="en-US" sz="2000" dirty="0"/>
              <a:t>卸载内核模块</a:t>
            </a:r>
            <a:endParaRPr lang="en-US" altLang="zh-CN" sz="2000" dirty="0"/>
          </a:p>
          <a:p>
            <a:r>
              <a:rPr lang="en-US" altLang="zh-CN" sz="2000" dirty="0" err="1"/>
              <a:t>sudo</a:t>
            </a:r>
            <a:r>
              <a:rPr lang="en-US" altLang="zh-CN" sz="2000" dirty="0"/>
              <a:t> </a:t>
            </a:r>
            <a:r>
              <a:rPr lang="en-US" altLang="zh-CN" sz="2000" dirty="0" err="1"/>
              <a:t>modprobe</a:t>
            </a:r>
            <a:r>
              <a:rPr lang="en-US" altLang="zh-CN" sz="2000" dirty="0"/>
              <a:t> -r &lt;</a:t>
            </a:r>
            <a:r>
              <a:rPr lang="en-US" altLang="zh-CN" sz="2000" dirty="0" err="1"/>
              <a:t>module_name</a:t>
            </a:r>
            <a:r>
              <a:rPr lang="en-US" altLang="zh-CN" sz="2000" dirty="0"/>
              <a:t>&gt;</a:t>
            </a:r>
          </a:p>
          <a:p>
            <a:endParaRPr lang="en-US" altLang="zh-CN" sz="2000" dirty="0"/>
          </a:p>
          <a:p>
            <a:r>
              <a:rPr lang="zh-CN" altLang="en-US" sz="2000" dirty="0"/>
              <a:t>查询某个模块是否被挂载或被卸载</a:t>
            </a:r>
            <a:endParaRPr lang="en-US" altLang="zh-CN" sz="2000" dirty="0"/>
          </a:p>
          <a:p>
            <a:r>
              <a:rPr lang="en-US" altLang="zh-CN" sz="2000" dirty="0" err="1"/>
              <a:t>lsmod</a:t>
            </a:r>
            <a:r>
              <a:rPr lang="en-US" altLang="zh-CN" sz="2000" dirty="0"/>
              <a:t> | </a:t>
            </a:r>
            <a:r>
              <a:rPr lang="en-US" altLang="zh-CN" sz="2000" dirty="0" err="1"/>
              <a:t>grep</a:t>
            </a:r>
            <a:r>
              <a:rPr lang="en-US" altLang="zh-CN" sz="2000" dirty="0"/>
              <a:t> &lt;</a:t>
            </a:r>
            <a:r>
              <a:rPr lang="en-US" altLang="zh-CN" sz="2000" dirty="0" err="1"/>
              <a:t>module_name</a:t>
            </a:r>
            <a:r>
              <a:rPr lang="en-US" altLang="zh-CN" sz="2000" dirty="0"/>
              <a:t>&gt;</a:t>
            </a:r>
          </a:p>
        </p:txBody>
      </p:sp>
    </p:spTree>
    <p:extLst>
      <p:ext uri="{BB962C8B-B14F-4D97-AF65-F5344CB8AC3E}">
        <p14:creationId xmlns:p14="http://schemas.microsoft.com/office/powerpoint/2010/main" val="2206366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err="1"/>
              <a:t>Kprobe</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532416" y="2109361"/>
            <a:ext cx="10846784" cy="2862322"/>
          </a:xfrm>
          <a:prstGeom prst="rect">
            <a:avLst/>
          </a:prstGeom>
        </p:spPr>
        <p:txBody>
          <a:bodyPr wrap="square">
            <a:spAutoFit/>
          </a:bodyPr>
          <a:lstStyle/>
          <a:p>
            <a:r>
              <a:rPr lang="zh-CN" altLang="en-US" dirty="0">
                <a:latin typeface="-apple-system"/>
              </a:rPr>
              <a:t>如何需要获取正在运行的 </a:t>
            </a:r>
            <a:r>
              <a:rPr lang="en-US" altLang="zh-CN" dirty="0">
                <a:latin typeface="-apple-system"/>
              </a:rPr>
              <a:t>Linux </a:t>
            </a:r>
            <a:r>
              <a:rPr lang="zh-CN" altLang="en-US" dirty="0">
                <a:latin typeface="-apple-system"/>
              </a:rPr>
              <a:t>系统的信息？</a:t>
            </a:r>
            <a:endParaRPr lang="en-US" altLang="zh-CN" dirty="0">
              <a:latin typeface="-apple-system"/>
            </a:endParaRPr>
          </a:p>
          <a:p>
            <a:endParaRPr lang="en-US" altLang="zh-CN" dirty="0">
              <a:latin typeface="-apple-system"/>
            </a:endParaRPr>
          </a:p>
          <a:p>
            <a:r>
              <a:rPr lang="zh-CN" altLang="en-US" dirty="0">
                <a:latin typeface="-apple-system"/>
              </a:rPr>
              <a:t>最原始的方法是，</a:t>
            </a:r>
            <a:r>
              <a:rPr lang="zh-CN" altLang="en-US" b="1" dirty="0">
                <a:latin typeface="-apple-system"/>
              </a:rPr>
              <a:t>找到内核系统调用的代码，加上我们需要获得信息的代码</a:t>
            </a:r>
            <a:r>
              <a:rPr lang="zh-CN" altLang="en-US" dirty="0">
                <a:latin typeface="-apple-system"/>
              </a:rPr>
              <a:t>、重新编译内核、安装、选择我们新编译的内核重启。这种做法耗时、破坏了原有内核代码，换了一个需求又得重新做一遍上面的工作。所以，这种调试内核的方法效率是极其底下的。</a:t>
            </a:r>
            <a:endParaRPr lang="en-US" altLang="zh-CN" dirty="0">
              <a:latin typeface="-apple-system"/>
            </a:endParaRPr>
          </a:p>
          <a:p>
            <a:endParaRPr lang="en-US" altLang="zh-CN" dirty="0">
              <a:latin typeface="-apple-system"/>
            </a:endParaRPr>
          </a:p>
          <a:p>
            <a:r>
              <a:rPr lang="zh-CN" altLang="en-US" dirty="0">
                <a:latin typeface="-apple-system"/>
              </a:rPr>
              <a:t>之后内核引入了一种 </a:t>
            </a:r>
            <a:r>
              <a:rPr lang="en-US" altLang="zh-CN" b="1" dirty="0" err="1">
                <a:latin typeface="-apple-system"/>
              </a:rPr>
              <a:t>Kprobe</a:t>
            </a:r>
            <a:r>
              <a:rPr lang="en-US" altLang="zh-CN" b="1" dirty="0">
                <a:latin typeface="-apple-system"/>
              </a:rPr>
              <a:t> </a:t>
            </a:r>
            <a:r>
              <a:rPr lang="zh-CN" altLang="en-US" b="1" dirty="0">
                <a:latin typeface="-apple-system"/>
              </a:rPr>
              <a:t>机制，可以用来动态地收集调试和性能信息的工具</a:t>
            </a:r>
            <a:r>
              <a:rPr lang="zh-CN" altLang="en-US" dirty="0">
                <a:latin typeface="-apple-system"/>
              </a:rPr>
              <a:t>，是一种非破坏性的工具，用户可以用它跟踪运行中内核任何函数或执行的指令等。相比之前的做法已经有了质的提高了，但 </a:t>
            </a:r>
            <a:r>
              <a:rPr lang="en-US" altLang="zh-CN" dirty="0" err="1">
                <a:latin typeface="-apple-system"/>
              </a:rPr>
              <a:t>Kprobe</a:t>
            </a:r>
            <a:r>
              <a:rPr lang="zh-CN" altLang="en-US" dirty="0">
                <a:latin typeface="-apple-system"/>
              </a:rPr>
              <a:t>并没有提供一种易用的框架，用户需要自己去写模块，然后安装，对用户的要求还是蛮高的。</a:t>
            </a:r>
            <a:endParaRPr lang="en-US" altLang="zh-CN" dirty="0">
              <a:latin typeface="-apple-system"/>
            </a:endParaRPr>
          </a:p>
          <a:p>
            <a:endParaRPr lang="en-US" altLang="zh-CN" dirty="0">
              <a:latin typeface="-apple-system"/>
            </a:endParaRPr>
          </a:p>
        </p:txBody>
      </p:sp>
    </p:spTree>
    <p:extLst>
      <p:ext uri="{BB962C8B-B14F-4D97-AF65-F5344CB8AC3E}">
        <p14:creationId xmlns:p14="http://schemas.microsoft.com/office/powerpoint/2010/main" val="31768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err="1"/>
              <a:t>SystemTap</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 name="矩形 2"/>
          <p:cNvSpPr/>
          <p:nvPr/>
        </p:nvSpPr>
        <p:spPr>
          <a:xfrm>
            <a:off x="768612" y="1832362"/>
            <a:ext cx="6384028" cy="2862322"/>
          </a:xfrm>
          <a:prstGeom prst="rect">
            <a:avLst/>
          </a:prstGeom>
        </p:spPr>
        <p:txBody>
          <a:bodyPr wrap="square">
            <a:spAutoFit/>
          </a:bodyPr>
          <a:lstStyle/>
          <a:p>
            <a:r>
              <a:rPr lang="en-US" altLang="zh-CN" b="1" dirty="0" err="1"/>
              <a:t>SystemTap</a:t>
            </a:r>
            <a:r>
              <a:rPr lang="en-US" altLang="zh-CN" b="1" dirty="0"/>
              <a:t> </a:t>
            </a:r>
            <a:r>
              <a:rPr lang="zh-CN" altLang="en-US" b="1" dirty="0"/>
              <a:t>是利用 </a:t>
            </a:r>
            <a:r>
              <a:rPr lang="en-US" altLang="zh-CN" b="1" dirty="0" err="1"/>
              <a:t>Kprobe</a:t>
            </a:r>
            <a:r>
              <a:rPr lang="en-US" altLang="zh-CN" b="1" dirty="0"/>
              <a:t> </a:t>
            </a:r>
            <a:r>
              <a:rPr lang="zh-CN" altLang="en-US" b="1" dirty="0"/>
              <a:t>提供的</a:t>
            </a:r>
            <a:r>
              <a:rPr lang="en-US" altLang="zh-CN" b="1" dirty="0"/>
              <a:t>API</a:t>
            </a:r>
            <a:r>
              <a:rPr lang="zh-CN" altLang="en-US" b="1" dirty="0"/>
              <a:t>来实现动态地监控和跟踪运行中的</a:t>
            </a:r>
            <a:r>
              <a:rPr lang="en-US" altLang="zh-CN" b="1" dirty="0"/>
              <a:t>Linux</a:t>
            </a:r>
            <a:r>
              <a:rPr lang="zh-CN" altLang="en-US" b="1" dirty="0"/>
              <a:t>内核的工具 </a:t>
            </a:r>
            <a:r>
              <a:rPr lang="en-US" altLang="zh-CN" b="1" dirty="0"/>
              <a:t>[1]</a:t>
            </a:r>
            <a:r>
              <a:rPr lang="zh-CN" altLang="en-US" dirty="0"/>
              <a:t>。相比</a:t>
            </a:r>
            <a:r>
              <a:rPr lang="en-US" altLang="zh-CN" dirty="0" err="1"/>
              <a:t>Kprobe</a:t>
            </a:r>
            <a:r>
              <a:rPr lang="zh-CN" altLang="en-US" dirty="0"/>
              <a:t>，</a:t>
            </a:r>
            <a:r>
              <a:rPr lang="en-US" altLang="zh-CN" dirty="0" err="1"/>
              <a:t>systemtap</a:t>
            </a:r>
            <a:r>
              <a:rPr lang="zh-CN" altLang="en-US" dirty="0"/>
              <a:t>更加简单，提供给用户简单的命令行接口，以及编写内核指令的脚本语言。</a:t>
            </a:r>
            <a:endParaRPr lang="en-US" altLang="zh-CN" dirty="0"/>
          </a:p>
          <a:p>
            <a:endParaRPr lang="en-US" altLang="zh-CN" dirty="0"/>
          </a:p>
          <a:p>
            <a:endParaRPr lang="en-US" altLang="zh-CN" dirty="0"/>
          </a:p>
          <a:p>
            <a:r>
              <a:rPr lang="zh-CN" altLang="en-US" dirty="0"/>
              <a:t>它可以跟踪内核以及用户态程序中的任意函数、</a:t>
            </a:r>
            <a:r>
              <a:rPr lang="en-US" altLang="zh-CN" dirty="0" err="1"/>
              <a:t>syscall</a:t>
            </a:r>
            <a:r>
              <a:rPr lang="zh-CN" altLang="en-US" dirty="0"/>
              <a:t>、语句甚至指令，可以用来动态地收集调试和性能信息的工具，不需要我们重新编译、重启内核。但是需要在系统上安装调试符号表。</a:t>
            </a:r>
          </a:p>
        </p:txBody>
      </p:sp>
      <p:pic>
        <p:nvPicPr>
          <p:cNvPr id="9" name="图片 8"/>
          <p:cNvPicPr>
            <a:picLocks noChangeAspect="1"/>
          </p:cNvPicPr>
          <p:nvPr/>
        </p:nvPicPr>
        <p:blipFill>
          <a:blip r:embed="rId3"/>
          <a:stretch>
            <a:fillRect/>
          </a:stretch>
        </p:blipFill>
        <p:spPr>
          <a:xfrm>
            <a:off x="8280400" y="2146630"/>
            <a:ext cx="2936351" cy="2787786"/>
          </a:xfrm>
          <a:prstGeom prst="rect">
            <a:avLst/>
          </a:prstGeom>
        </p:spPr>
      </p:pic>
    </p:spTree>
    <p:extLst>
      <p:ext uri="{BB962C8B-B14F-4D97-AF65-F5344CB8AC3E}">
        <p14:creationId xmlns:p14="http://schemas.microsoft.com/office/powerpoint/2010/main" val="3417329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背景介绍</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a:solidFill>
            <a:schemeClr val="bg2">
              <a:lumMod val="90000"/>
            </a:schemeClr>
          </a:solidFill>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a:solidFill>
            <a:schemeClr val="bg2">
              <a:lumMod val="90000"/>
            </a:schemeClr>
          </a:solidFill>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a:solidFill>
            <a:schemeClr val="bg2">
              <a:lumMod val="90000"/>
            </a:schemeClr>
          </a:solidFill>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eBPF</a:t>
            </a:r>
            <a:endParaRPr lang="zh-CN" altLang="en-US"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XDP</a:t>
            </a:r>
            <a:endParaRPr lang="zh-CN" altLang="en-US" sz="2800" b="1" dirty="0">
              <a:solidFill>
                <a:schemeClr val="accent2"/>
              </a:solidFill>
            </a:endParaRP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工作进展</a:t>
            </a:r>
          </a:p>
        </p:txBody>
      </p:sp>
    </p:spTree>
    <p:extLst>
      <p:ext uri="{BB962C8B-B14F-4D97-AF65-F5344CB8AC3E}">
        <p14:creationId xmlns:p14="http://schemas.microsoft.com/office/powerpoint/2010/main" val="399129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9" name="矩形: 圆角 8">
            <a:extLst>
              <a:ext uri="{FF2B5EF4-FFF2-40B4-BE49-F238E27FC236}">
                <a16:creationId xmlns:a16="http://schemas.microsoft.com/office/drawing/2014/main" id="{8F74F224-48EC-462B-BF6E-875C52DAA32F}"/>
              </a:ext>
            </a:extLst>
          </p:cNvPr>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725143" y="2235200"/>
            <a:ext cx="8694263" cy="2492990"/>
          </a:xfrm>
          <a:prstGeom prst="rect">
            <a:avLst/>
          </a:prstGeom>
          <a:noFill/>
        </p:spPr>
        <p:txBody>
          <a:bodyPr wrap="square" rtlCol="0">
            <a:spAutoFit/>
          </a:bodyPr>
          <a:lstStyle/>
          <a:p>
            <a:pPr>
              <a:lnSpc>
                <a:spcPct val="130000"/>
              </a:lnSpc>
            </a:pPr>
            <a:r>
              <a:rPr lang="sv-SE" altLang="zh-CN" sz="2400" b="1" dirty="0">
                <a:solidFill>
                  <a:schemeClr val="tx1">
                    <a:lumMod val="75000"/>
                    <a:lumOff val="25000"/>
                  </a:schemeClr>
                </a:solidFill>
              </a:rPr>
              <a:t>extended Berkeley Packet Filter (eBPF)</a:t>
            </a:r>
          </a:p>
          <a:p>
            <a:pPr>
              <a:lnSpc>
                <a:spcPct val="130000"/>
              </a:lnSpc>
            </a:pPr>
            <a:r>
              <a:rPr lang="en-US" altLang="zh-CN" sz="2400" dirty="0">
                <a:solidFill>
                  <a:schemeClr val="tx1">
                    <a:lumMod val="75000"/>
                    <a:lumOff val="25000"/>
                  </a:schemeClr>
                </a:solidFill>
              </a:rPr>
              <a:t>BPF </a:t>
            </a:r>
            <a:r>
              <a:rPr lang="zh-CN" altLang="en-US" sz="2400" b="1" dirty="0">
                <a:solidFill>
                  <a:schemeClr val="tx1">
                    <a:lumMod val="75000"/>
                    <a:lumOff val="25000"/>
                  </a:schemeClr>
                </a:solidFill>
              </a:rPr>
              <a:t>最初被设计用于网络监测</a:t>
            </a:r>
            <a:r>
              <a:rPr lang="zh-CN" altLang="en-US" sz="2400" dirty="0">
                <a:solidFill>
                  <a:schemeClr val="tx1">
                    <a:lumMod val="75000"/>
                    <a:lumOff val="25000"/>
                  </a:schemeClr>
                </a:solidFill>
              </a:rPr>
              <a:t>，应用于知名的 </a:t>
            </a:r>
            <a:r>
              <a:rPr lang="en-US" altLang="zh-CN" sz="2400" dirty="0" err="1">
                <a:solidFill>
                  <a:schemeClr val="tx1">
                    <a:lumMod val="75000"/>
                    <a:lumOff val="25000"/>
                  </a:schemeClr>
                </a:solidFill>
              </a:rPr>
              <a:t>TCPDump</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工具中，它可以在内核态根据用户定义的规则直接过滤收到的包 </a:t>
            </a:r>
            <a:r>
              <a:rPr lang="en-US" altLang="zh-CN" sz="2400" dirty="0">
                <a:solidFill>
                  <a:schemeClr val="tx1">
                    <a:lumMod val="75000"/>
                    <a:lumOff val="25000"/>
                  </a:schemeClr>
                </a:solidFill>
              </a:rPr>
              <a:t>[2]</a:t>
            </a:r>
            <a:r>
              <a:rPr lang="zh-CN" altLang="en-US" sz="2400" dirty="0">
                <a:solidFill>
                  <a:schemeClr val="tx1">
                    <a:lumMod val="75000"/>
                    <a:lumOff val="25000"/>
                  </a:schemeClr>
                </a:solidFill>
              </a:rPr>
              <a:t>。它包含一个基于寄存器的虚拟机，用来运行用户定义的规则过滤包。</a:t>
            </a:r>
            <a:r>
              <a:rPr lang="en-US" altLang="zh-CN" sz="2400" dirty="0">
                <a:solidFill>
                  <a:schemeClr val="tx1">
                    <a:lumMod val="75000"/>
                    <a:lumOff val="25000"/>
                  </a:schemeClr>
                </a:solidFill>
              </a:rPr>
              <a:t>BPF </a:t>
            </a:r>
            <a:r>
              <a:rPr lang="zh-CN" altLang="en-US" sz="2400" dirty="0">
                <a:solidFill>
                  <a:schemeClr val="tx1">
                    <a:lumMod val="75000"/>
                    <a:lumOff val="25000"/>
                  </a:schemeClr>
                </a:solidFill>
              </a:rPr>
              <a:t>的设计思想被推广后，形成了 </a:t>
            </a:r>
            <a:r>
              <a:rPr lang="en-US" altLang="zh-CN" sz="2400" dirty="0">
                <a:solidFill>
                  <a:schemeClr val="tx1">
                    <a:lumMod val="75000"/>
                    <a:lumOff val="25000"/>
                  </a:schemeClr>
                </a:solidFill>
              </a:rPr>
              <a:t>eBPF </a:t>
            </a:r>
            <a:r>
              <a:rPr lang="zh-CN" altLang="en-US" sz="2400" dirty="0">
                <a:solidFill>
                  <a:schemeClr val="tx1">
                    <a:lumMod val="75000"/>
                    <a:lumOff val="25000"/>
                  </a:schemeClr>
                </a:solidFill>
              </a:rPr>
              <a:t>生态 </a:t>
            </a:r>
            <a:r>
              <a:rPr lang="en-US" altLang="zh-CN" sz="2400" dirty="0">
                <a:solidFill>
                  <a:schemeClr val="tx1">
                    <a:lumMod val="75000"/>
                    <a:lumOff val="25000"/>
                  </a:schemeClr>
                </a:solidFill>
              </a:rPr>
              <a:t>[3]</a:t>
            </a:r>
            <a:r>
              <a:rPr lang="zh-CN" altLang="en-US" sz="2400" dirty="0">
                <a:solidFill>
                  <a:schemeClr val="tx1">
                    <a:lumMod val="75000"/>
                    <a:lumOff val="25000"/>
                  </a:schemeClr>
                </a:solidFill>
              </a:rPr>
              <a:t>。</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4" name="图片 3"/>
          <p:cNvPicPr>
            <a:picLocks noChangeAspect="1"/>
          </p:cNvPicPr>
          <p:nvPr/>
        </p:nvPicPr>
        <p:blipFill>
          <a:blip r:embed="rId3"/>
          <a:stretch>
            <a:fillRect/>
          </a:stretch>
        </p:blipFill>
        <p:spPr>
          <a:xfrm>
            <a:off x="8500705" y="1777757"/>
            <a:ext cx="2282484" cy="805345"/>
          </a:xfrm>
          <a:prstGeom prst="rect">
            <a:avLst/>
          </a:prstGeom>
        </p:spPr>
      </p:pic>
    </p:spTree>
    <p:extLst>
      <p:ext uri="{BB962C8B-B14F-4D97-AF65-F5344CB8AC3E}">
        <p14:creationId xmlns:p14="http://schemas.microsoft.com/office/powerpoint/2010/main" val="3418399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eBPF </a:t>
            </a:r>
            <a:r>
              <a:rPr lang="zh-CN" altLang="en-US" dirty="0"/>
              <a:t>应用</a:t>
            </a:r>
            <a:endParaRPr lang="en-US" altLang="zh-CN" dirty="0"/>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17" name="矩形 16"/>
          <p:cNvSpPr/>
          <p:nvPr/>
        </p:nvSpPr>
        <p:spPr>
          <a:xfrm>
            <a:off x="9781468" y="2013305"/>
            <a:ext cx="1955261" cy="369332"/>
          </a:xfrm>
          <a:prstGeom prst="rect">
            <a:avLst/>
          </a:prstGeom>
        </p:spPr>
        <p:txBody>
          <a:bodyPr wrap="square">
            <a:spAutoFit/>
          </a:bodyPr>
          <a:lstStyle/>
          <a:p>
            <a:r>
              <a:rPr lang="zh-CN" altLang="en-US" b="1" dirty="0"/>
              <a:t>跟踪 </a:t>
            </a:r>
            <a:r>
              <a:rPr lang="en-US" altLang="zh-CN" b="1" dirty="0"/>
              <a:t>&amp; </a:t>
            </a:r>
            <a:r>
              <a:rPr lang="zh-CN" altLang="en-US" b="1" dirty="0"/>
              <a:t>性能分析</a:t>
            </a:r>
            <a:endParaRPr lang="en-US" altLang="zh-CN" dirty="0"/>
          </a:p>
        </p:txBody>
      </p:sp>
      <p:sp>
        <p:nvSpPr>
          <p:cNvPr id="18" name="矩形 17"/>
          <p:cNvSpPr/>
          <p:nvPr/>
        </p:nvSpPr>
        <p:spPr>
          <a:xfrm>
            <a:off x="768872" y="2048526"/>
            <a:ext cx="864073" cy="374070"/>
          </a:xfrm>
          <a:prstGeom prst="rect">
            <a:avLst/>
          </a:prstGeom>
        </p:spPr>
        <p:txBody>
          <a:bodyPr wrap="square">
            <a:spAutoFit/>
          </a:bodyPr>
          <a:lstStyle/>
          <a:p>
            <a:r>
              <a:rPr lang="zh-CN" altLang="en-US" b="1" dirty="0"/>
              <a:t>安全</a:t>
            </a:r>
            <a:endParaRPr lang="en-US" altLang="zh-CN" dirty="0"/>
          </a:p>
        </p:txBody>
      </p:sp>
      <p:sp>
        <p:nvSpPr>
          <p:cNvPr id="2" name="矩形 1"/>
          <p:cNvSpPr/>
          <p:nvPr/>
        </p:nvSpPr>
        <p:spPr>
          <a:xfrm>
            <a:off x="9781468" y="4400034"/>
            <a:ext cx="1459054" cy="369332"/>
          </a:xfrm>
          <a:prstGeom prst="rect">
            <a:avLst/>
          </a:prstGeom>
        </p:spPr>
        <p:txBody>
          <a:bodyPr wrap="none">
            <a:spAutoFit/>
          </a:bodyPr>
          <a:lstStyle/>
          <a:p>
            <a:r>
              <a:rPr lang="zh-CN" altLang="en-US" b="1" dirty="0">
                <a:solidFill>
                  <a:srgbClr val="000000"/>
                </a:solidFill>
                <a:latin typeface="Inter"/>
              </a:rPr>
              <a:t>观测 </a:t>
            </a:r>
            <a:r>
              <a:rPr lang="en-US" altLang="zh-CN" b="1" dirty="0">
                <a:solidFill>
                  <a:srgbClr val="000000"/>
                </a:solidFill>
                <a:latin typeface="Inter"/>
              </a:rPr>
              <a:t>&amp; </a:t>
            </a:r>
            <a:r>
              <a:rPr lang="zh-CN" altLang="en-US" b="1" dirty="0">
                <a:solidFill>
                  <a:srgbClr val="000000"/>
                </a:solidFill>
                <a:latin typeface="Inter"/>
              </a:rPr>
              <a:t>监控</a:t>
            </a:r>
            <a:endParaRPr lang="zh-CN" altLang="en-US" dirty="0"/>
          </a:p>
        </p:txBody>
      </p:sp>
      <p:sp>
        <p:nvSpPr>
          <p:cNvPr id="3" name="矩形 2"/>
          <p:cNvSpPr/>
          <p:nvPr/>
        </p:nvSpPr>
        <p:spPr>
          <a:xfrm>
            <a:off x="822888" y="4404943"/>
            <a:ext cx="646331" cy="369332"/>
          </a:xfrm>
          <a:prstGeom prst="rect">
            <a:avLst/>
          </a:prstGeom>
        </p:spPr>
        <p:txBody>
          <a:bodyPr wrap="none">
            <a:spAutoFit/>
          </a:bodyPr>
          <a:lstStyle/>
          <a:p>
            <a:r>
              <a:rPr lang="zh-CN" altLang="en-US" b="1" dirty="0">
                <a:solidFill>
                  <a:srgbClr val="000000"/>
                </a:solidFill>
                <a:latin typeface="Inter"/>
              </a:rPr>
              <a:t>网络</a:t>
            </a:r>
            <a:endParaRPr lang="zh-CN" altLang="en-US" dirty="0"/>
          </a:p>
        </p:txBody>
      </p:sp>
      <p:pic>
        <p:nvPicPr>
          <p:cNvPr id="14338" name="Picture 2" descr="https://ebpf.io/static/intro_security-e714bea99d4351c1097477e8920d94e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919" y="1110224"/>
            <a:ext cx="2514600" cy="2181226"/>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https://ebpf.io/static/intro_tracing-ffa5e3fa3407ecb445b1549f85f590f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42919" y="3570549"/>
            <a:ext cx="2847975" cy="2295526"/>
          </a:xfrm>
          <a:prstGeom prst="rect">
            <a:avLst/>
          </a:prstGeom>
          <a:noFill/>
          <a:extLst>
            <a:ext uri="{909E8E84-426E-40DD-AFC4-6F175D3DCCD1}">
              <a14:hiddenFill xmlns:a14="http://schemas.microsoft.com/office/drawing/2010/main">
                <a:solidFill>
                  <a:srgbClr val="FFFFFF"/>
                </a:solidFill>
              </a14:hiddenFill>
            </a:ext>
          </a:extLst>
        </p:spPr>
      </p:pic>
      <p:pic>
        <p:nvPicPr>
          <p:cNvPr id="14342" name="Picture 6" descr="https://ebpf.io/static/intro_observability-fcba5bd29e9179954764bb0ee938590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87818" y="3827984"/>
            <a:ext cx="2543175" cy="1924051"/>
          </a:xfrm>
          <a:prstGeom prst="rect">
            <a:avLst/>
          </a:prstGeom>
          <a:noFill/>
          <a:extLst>
            <a:ext uri="{909E8E84-426E-40DD-AFC4-6F175D3DCCD1}">
              <a14:hiddenFill xmlns:a14="http://schemas.microsoft.com/office/drawing/2010/main">
                <a:solidFill>
                  <a:srgbClr val="FFFFFF"/>
                </a:solidFill>
              </a14:hiddenFill>
            </a:ext>
          </a:extLst>
        </p:spPr>
      </p:pic>
      <p:pic>
        <p:nvPicPr>
          <p:cNvPr id="14344" name="Picture 8" descr="https://ebpf.io/static/intro_networking-46255f740daa161407f59190a8774e9a.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29949" y="1193083"/>
            <a:ext cx="2590800" cy="2009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127060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5738</TotalTime>
  <Words>6751</Words>
  <Application>Microsoft Office PowerPoint</Application>
  <PresentationFormat>宽屏</PresentationFormat>
  <Paragraphs>409</Paragraphs>
  <Slides>38</Slides>
  <Notes>32</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38</vt:i4>
      </vt:variant>
    </vt:vector>
  </HeadingPairs>
  <TitlesOfParts>
    <vt:vector size="51" baseType="lpstr">
      <vt:lpstr>-apple-system</vt:lpstr>
      <vt:lpstr>-apple-system-font</vt:lpstr>
      <vt:lpstr>ibm-plex-sans</vt:lpstr>
      <vt:lpstr>Inter</vt:lpstr>
      <vt:lpstr>等线</vt:lpstr>
      <vt:lpstr>微软雅黑</vt:lpstr>
      <vt:lpstr>Arial</vt:lpstr>
      <vt:lpstr>Calibri</vt:lpstr>
      <vt:lpstr>Century Gothic</vt:lpstr>
      <vt:lpstr>Segoe UI</vt:lpstr>
      <vt:lpstr>Segoe UI Light</vt:lpstr>
      <vt:lpstr>Office 主题​​</vt:lpstr>
      <vt:lpstr>1_OfficePLUS</vt:lpstr>
      <vt:lpstr>A Journey to eBPF/XDP</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培灏</cp:lastModifiedBy>
  <cp:revision>653</cp:revision>
  <dcterms:created xsi:type="dcterms:W3CDTF">2019-01-23T14:14:04Z</dcterms:created>
  <dcterms:modified xsi:type="dcterms:W3CDTF">2021-12-17T06:48:55Z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